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239625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7421" autoAdjust="0"/>
  </p:normalViewPr>
  <p:slideViewPr>
    <p:cSldViewPr snapToGrid="0">
      <p:cViewPr varScale="1">
        <p:scale>
          <a:sx n="97" d="100"/>
          <a:sy n="97" d="100"/>
        </p:scale>
        <p:origin x="7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1F66A-66DC-4C0C-BEEE-0A71AB89A7D9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143000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234A8-AC4D-4B24-9FAB-47DDFD25A2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76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itchFamily="2" charset="0"/>
              </a:rPr>
              <a:t>A víz a tölcsérbe (1) jut, és átmegy a hengerbe, amelyben az úszó (2) felemelkedik. Ez egy fogasléchez van csatlakoztatva, amely az óramutatót működteti. A víz áramlási sebességét a beosztásos dugó (3) szabályozza.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234A8-AC4D-4B24-9FAB-47DDFD25A2C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840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9953" y="1119505"/>
            <a:ext cx="9179719" cy="2381521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953" y="3592866"/>
            <a:ext cx="9179719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44664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36495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8982" y="364195"/>
            <a:ext cx="2639169" cy="579704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1474" y="364195"/>
            <a:ext cx="7764512" cy="579704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0740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49307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99" y="1705385"/>
            <a:ext cx="10556677" cy="2845473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099" y="4577778"/>
            <a:ext cx="10556677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82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82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82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48529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474" y="1820976"/>
            <a:ext cx="5201841" cy="43402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310" y="1820976"/>
            <a:ext cx="5201841" cy="43402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5352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8" y="364196"/>
            <a:ext cx="10556677" cy="1322188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3069" y="1676882"/>
            <a:ext cx="51779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3069" y="2498697"/>
            <a:ext cx="5177935" cy="36752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310" y="1676882"/>
            <a:ext cx="520343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6310" y="2498697"/>
            <a:ext cx="5203435" cy="367520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1032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431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9200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3435" y="984911"/>
            <a:ext cx="6196310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1"/>
            <a:ext cx="39475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5557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9" y="456036"/>
            <a:ext cx="39475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03435" y="984911"/>
            <a:ext cx="6196310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069" y="2052161"/>
            <a:ext cx="39475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3589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0DCE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474" y="364196"/>
            <a:ext cx="10556677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474" y="1820976"/>
            <a:ext cx="10556677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474" y="6340166"/>
            <a:ext cx="27539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D0179C-A3E1-4532-9BCE-9669BF251260}" type="datetimeFigureOut">
              <a:rPr lang="hu-HU" smtClean="0"/>
              <a:t>2025. 08. 28.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4376" y="6340166"/>
            <a:ext cx="413087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4235" y="6340166"/>
            <a:ext cx="275391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1A8D5-0B55-47CB-A063-9C649CB96C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79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900" b="1" kern="1200">
          <a:solidFill>
            <a:schemeClr val="tx1"/>
          </a:solidFill>
          <a:latin typeface="Podkova" pitchFamily="2" charset="-18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Podkova" pitchFamily="2" charset="-18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Podkova" pitchFamily="2" charset="-18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Podkova" pitchFamily="2" charset="-18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Podkova" pitchFamily="2" charset="-18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Podkova" pitchFamily="2" charset="-18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9654C73E-AE23-195F-AED3-51537173B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5698273"/>
            <a:ext cx="12239625" cy="1159727"/>
          </a:xfrm>
          <a:ln w="69850">
            <a:noFill/>
          </a:ln>
        </p:spPr>
        <p:txBody>
          <a:bodyPr>
            <a:noAutofit/>
          </a:bodyPr>
          <a:lstStyle/>
          <a:p>
            <a:r>
              <a:rPr lang="hu-HU" sz="80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Régi időmérő eszközök</a:t>
            </a:r>
          </a:p>
        </p:txBody>
      </p:sp>
    </p:spTree>
    <p:extLst>
      <p:ext uri="{BB962C8B-B14F-4D97-AF65-F5344CB8AC3E}">
        <p14:creationId xmlns:p14="http://schemas.microsoft.com/office/powerpoint/2010/main" val="141037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6D54C-FE50-2FF3-FB7B-60F29204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Napóra (árnyékóra)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C1821DB-E900-EE29-CC4F-B79337647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74" y="1820976"/>
            <a:ext cx="5763721" cy="465536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Kr. e. 5. évezred</a:t>
            </a:r>
          </a:p>
          <a:p>
            <a:r>
              <a:rPr lang="hu-HU" dirty="0"/>
              <a:t>A legpontosabb eszköz még a középkorban is</a:t>
            </a:r>
          </a:p>
          <a:p>
            <a:r>
              <a:rPr lang="hu-HU" dirty="0"/>
              <a:t>A helyi időt mutatja</a:t>
            </a:r>
          </a:p>
          <a:p>
            <a:r>
              <a:rPr lang="hu-HU" dirty="0"/>
              <a:t>Részei</a:t>
            </a:r>
          </a:p>
          <a:p>
            <a:pPr lvl="1"/>
            <a:r>
              <a:rPr lang="hu-HU" dirty="0"/>
              <a:t>árnyékvető (gnómon)</a:t>
            </a:r>
          </a:p>
          <a:p>
            <a:pPr lvl="1"/>
            <a:r>
              <a:rPr lang="hu-HU" dirty="0"/>
              <a:t>számlap</a:t>
            </a:r>
          </a:p>
          <a:p>
            <a:r>
              <a:rPr lang="hu-HU" dirty="0"/>
              <a:t>Típusai</a:t>
            </a:r>
          </a:p>
          <a:p>
            <a:pPr lvl="1"/>
            <a:r>
              <a:rPr lang="hu-HU" dirty="0"/>
              <a:t>rögzített</a:t>
            </a:r>
          </a:p>
          <a:p>
            <a:pPr lvl="1"/>
            <a:r>
              <a:rPr lang="hu-HU" dirty="0"/>
              <a:t>hordozható</a:t>
            </a:r>
          </a:p>
        </p:txBody>
      </p:sp>
      <p:pic>
        <p:nvPicPr>
          <p:cNvPr id="5" name="Tartalom helye 5" descr="A képen napóra, kültéri, talaj látható&#10;&#10;Automatikusan generált leírás">
            <a:extLst>
              <a:ext uri="{FF2B5EF4-FFF2-40B4-BE49-F238E27FC236}">
                <a16:creationId xmlns:a16="http://schemas.microsoft.com/office/drawing/2014/main" id="{06C5B3F7-E084-A0EE-04CF-A1CD595542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2743" y="1993098"/>
            <a:ext cx="4015408" cy="3960000"/>
          </a:xfrm>
        </p:spPr>
      </p:pic>
    </p:spTree>
    <p:extLst>
      <p:ext uri="{BB962C8B-B14F-4D97-AF65-F5344CB8AC3E}">
        <p14:creationId xmlns:p14="http://schemas.microsoft.com/office/powerpoint/2010/main" val="3975889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0ED8C6-2B3B-EC3F-C0D9-1663BB2E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Vízóra (</a:t>
            </a:r>
            <a:r>
              <a:rPr lang="hu-HU" dirty="0" err="1"/>
              <a:t>klepszüdra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EBCE0D-14EA-8ED8-9066-92F4EF718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74" y="1820976"/>
            <a:ext cx="6194027" cy="4340259"/>
          </a:xfrm>
        </p:spPr>
        <p:txBody>
          <a:bodyPr>
            <a:normAutofit/>
          </a:bodyPr>
          <a:lstStyle/>
          <a:p>
            <a:r>
              <a:rPr lang="hu-HU" dirty="0"/>
              <a:t>Mezopotámia, Egyiptom, Távol-Kelet</a:t>
            </a:r>
          </a:p>
          <a:p>
            <a:r>
              <a:rPr lang="hu-HU" dirty="0"/>
              <a:t>A víz átcsöpög a másik edénybe</a:t>
            </a:r>
          </a:p>
          <a:p>
            <a:r>
              <a:rPr lang="hu-HU" dirty="0"/>
              <a:t>Tölcsér alak: egyenletesen</a:t>
            </a:r>
          </a:p>
          <a:p>
            <a:r>
              <a:rPr lang="hu-HU" dirty="0"/>
              <a:t>Ókori Görögország: beszédek hossza</a:t>
            </a:r>
          </a:p>
          <a:p>
            <a:r>
              <a:rPr lang="hu-HU" dirty="0"/>
              <a:t>Galilei: kísérleteihez időméréshez</a:t>
            </a:r>
          </a:p>
          <a:p>
            <a:endParaRPr lang="hu-HU" dirty="0"/>
          </a:p>
        </p:txBody>
      </p:sp>
      <p:pic>
        <p:nvPicPr>
          <p:cNvPr id="5" name="Tartalom helye 7" descr="A képen szimbólum, művészet látható&#10;&#10;Automatikusan generált leírás">
            <a:extLst>
              <a:ext uri="{FF2B5EF4-FFF2-40B4-BE49-F238E27FC236}">
                <a16:creationId xmlns:a16="http://schemas.microsoft.com/office/drawing/2014/main" id="{0DBB2A63-791E-7DAA-0AC4-823C54913E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04" y="1690688"/>
            <a:ext cx="2880000" cy="4438832"/>
          </a:xfrm>
        </p:spPr>
      </p:pic>
    </p:spTree>
    <p:extLst>
      <p:ext uri="{BB962C8B-B14F-4D97-AF65-F5344CB8AC3E}">
        <p14:creationId xmlns:p14="http://schemas.microsoft.com/office/powerpoint/2010/main" val="345118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05200E-8FA0-39E1-CE27-CD87CA4F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Gyertyaóra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1720E7-EDB9-3ACE-8F74-E26B1EBF47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Kb. 900 éve terjedt el</a:t>
            </a:r>
          </a:p>
          <a:p>
            <a:r>
              <a:rPr lang="hu-HU" dirty="0"/>
              <a:t>A gyertya egyenletesen fogy</a:t>
            </a:r>
          </a:p>
          <a:p>
            <a:r>
              <a:rPr lang="hu-HU" dirty="0"/>
              <a:t>Beosztás a gyertyán vagy a gyertya mögött</a:t>
            </a:r>
          </a:p>
          <a:p>
            <a:r>
              <a:rPr lang="hu-HU" dirty="0"/>
              <a:t>Időzítés:</a:t>
            </a:r>
          </a:p>
          <a:p>
            <a:pPr lvl="1"/>
            <a:r>
              <a:rPr lang="hu-HU" dirty="0"/>
              <a:t>szeg a megfelelő osztásnál</a:t>
            </a:r>
          </a:p>
          <a:p>
            <a:pPr lvl="1"/>
            <a:r>
              <a:rPr lang="hu-HU" dirty="0"/>
              <a:t>amikor odáig leég, a szeg  fémtálkába esik</a:t>
            </a:r>
          </a:p>
        </p:txBody>
      </p:sp>
      <p:pic>
        <p:nvPicPr>
          <p:cNvPr id="8" name="Tartalom helye 7" descr="A képen gyertya, lámpa, fedett pályás látható&#10;&#10;Automatikusan generált leírás">
            <a:extLst>
              <a:ext uri="{FF2B5EF4-FFF2-40B4-BE49-F238E27FC236}">
                <a16:creationId xmlns:a16="http://schemas.microsoft.com/office/drawing/2014/main" id="{37C1A240-A35E-26AB-4827-B0301DF4C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13" y="1686384"/>
            <a:ext cx="3240405" cy="4320540"/>
          </a:xfrm>
        </p:spPr>
      </p:pic>
    </p:spTree>
    <p:extLst>
      <p:ext uri="{BB962C8B-B14F-4D97-AF65-F5344CB8AC3E}">
        <p14:creationId xmlns:p14="http://schemas.microsoft.com/office/powerpoint/2010/main" val="1170152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artalom helye 16" descr="A képen homokóra, fedett pályás látható&#10;&#10;Automatikusan generált leírás">
            <a:extLst>
              <a:ext uri="{FF2B5EF4-FFF2-40B4-BE49-F238E27FC236}">
                <a16:creationId xmlns:a16="http://schemas.microsoft.com/office/drawing/2014/main" id="{723CD3C7-6E93-74E7-C821-BD75312F5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844" y="1712218"/>
            <a:ext cx="1960880" cy="4318000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39406A-082F-0F2F-0042-9A5298D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Homokóra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1CD538-1EDB-89F2-F6F3-E86DD2568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474" y="1820976"/>
            <a:ext cx="5656145" cy="3751485"/>
          </a:xfrm>
        </p:spPr>
        <p:txBody>
          <a:bodyPr/>
          <a:lstStyle/>
          <a:p>
            <a:r>
              <a:rPr lang="hu-HU" dirty="0"/>
              <a:t>Első feljegyzés: XIV. század</a:t>
            </a:r>
          </a:p>
          <a:p>
            <a:r>
              <a:rPr lang="hu-HU" dirty="0"/>
              <a:t>Két vékony csővel összekötött edény</a:t>
            </a:r>
          </a:p>
          <a:p>
            <a:r>
              <a:rPr lang="hu-HU" dirty="0"/>
              <a:t>A felső tartályból homok pereg</a:t>
            </a:r>
          </a:p>
          <a:p>
            <a:r>
              <a:rPr lang="hu-HU" dirty="0"/>
              <a:t>Időtartamot mér</a:t>
            </a:r>
          </a:p>
          <a:p>
            <a:r>
              <a:rPr lang="hu-HU" dirty="0"/>
              <a:t>Újraindítás: megfordítják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81A5F35-6170-7E6F-CDC6-C0AC6B3610DF}"/>
              </a:ext>
            </a:extLst>
          </p:cNvPr>
          <p:cNvSpPr txBox="1"/>
          <p:nvPr/>
        </p:nvSpPr>
        <p:spPr>
          <a:xfrm>
            <a:off x="935019" y="5707053"/>
            <a:ext cx="573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Podkova" pitchFamily="2" charset="-18"/>
              </a:rPr>
              <a:t>A világ legnagyobb homokóráját, a Világórát hazánk EU-s csatlakozása alkalmából Budapesten adták át.</a:t>
            </a: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CB55F276-A4C0-B4B0-E5AD-73A15FD830C4}"/>
              </a:ext>
            </a:extLst>
          </p:cNvPr>
          <p:cNvCxnSpPr>
            <a:cxnSpLocks/>
          </p:cNvCxnSpPr>
          <p:nvPr/>
        </p:nvCxnSpPr>
        <p:spPr>
          <a:xfrm flipV="1">
            <a:off x="8301185" y="2698061"/>
            <a:ext cx="1361660" cy="6051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9223C34A-62AA-DE20-1916-7A282CC48E11}"/>
              </a:ext>
            </a:extLst>
          </p:cNvPr>
          <p:cNvCxnSpPr>
            <a:cxnSpLocks/>
          </p:cNvCxnSpPr>
          <p:nvPr/>
        </p:nvCxnSpPr>
        <p:spPr>
          <a:xfrm>
            <a:off x="8174736" y="3846479"/>
            <a:ext cx="14881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6ACB7B0-E9D9-B19B-0D47-EC135166355F}"/>
              </a:ext>
            </a:extLst>
          </p:cNvPr>
          <p:cNvCxnSpPr>
            <a:cxnSpLocks/>
          </p:cNvCxnSpPr>
          <p:nvPr/>
        </p:nvCxnSpPr>
        <p:spPr>
          <a:xfrm>
            <a:off x="8545534" y="4600611"/>
            <a:ext cx="1117311" cy="513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79F35C10-3D6D-BF2F-7EF6-095DA399E0A8}"/>
              </a:ext>
            </a:extLst>
          </p:cNvPr>
          <p:cNvCxnSpPr>
            <a:cxnSpLocks/>
          </p:cNvCxnSpPr>
          <p:nvPr/>
        </p:nvCxnSpPr>
        <p:spPr>
          <a:xfrm>
            <a:off x="8801911" y="5668208"/>
            <a:ext cx="860934" cy="549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églalap 10">
            <a:extLst>
              <a:ext uri="{FF2B5EF4-FFF2-40B4-BE49-F238E27FC236}">
                <a16:creationId xmlns:a16="http://schemas.microsoft.com/office/drawing/2014/main" id="{1E6A3F48-EE47-EFE1-3BC6-AAD57D24890D}"/>
              </a:ext>
            </a:extLst>
          </p:cNvPr>
          <p:cNvSpPr/>
          <p:nvPr/>
        </p:nvSpPr>
        <p:spPr>
          <a:xfrm>
            <a:off x="9662845" y="2471946"/>
            <a:ext cx="2385391" cy="45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latin typeface="Podkova" pitchFamily="2" charset="-18"/>
              </a:rPr>
              <a:t>száraz</a:t>
            </a:r>
            <a:r>
              <a:rPr lang="hu-HU" dirty="0">
                <a:latin typeface="Podkova" pitchFamily="2" charset="-18"/>
              </a:rPr>
              <a:t> </a:t>
            </a:r>
            <a:r>
              <a:rPr lang="hu-HU" dirty="0">
                <a:solidFill>
                  <a:schemeClr val="tx1"/>
                </a:solidFill>
                <a:latin typeface="Podkova" pitchFamily="2" charset="-18"/>
              </a:rPr>
              <a:t>homok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E1A50F6-90C9-E647-077D-75DF1BF2B601}"/>
              </a:ext>
            </a:extLst>
          </p:cNvPr>
          <p:cNvSpPr/>
          <p:nvPr/>
        </p:nvSpPr>
        <p:spPr>
          <a:xfrm>
            <a:off x="9662845" y="3610959"/>
            <a:ext cx="2385391" cy="45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latin typeface="Podkova" pitchFamily="2" charset="-18"/>
              </a:rPr>
              <a:t>nyílás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7699569F-05FC-0238-D446-6F6B352C5F61}"/>
              </a:ext>
            </a:extLst>
          </p:cNvPr>
          <p:cNvSpPr/>
          <p:nvPr/>
        </p:nvSpPr>
        <p:spPr>
          <a:xfrm>
            <a:off x="9662845" y="4888276"/>
            <a:ext cx="2385391" cy="45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>
                <a:solidFill>
                  <a:schemeClr val="tx1"/>
                </a:solidFill>
                <a:latin typeface="Podkova" pitchFamily="2" charset="-18"/>
              </a:rPr>
              <a:t>üvegtartály</a:t>
            </a:r>
            <a:endParaRPr lang="hu-HU" dirty="0">
              <a:solidFill>
                <a:schemeClr val="tx1"/>
              </a:solidFill>
              <a:latin typeface="Podkova" pitchFamily="2" charset="-18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13E0815-3DA7-F3B2-6F92-7E9B1FDCA5FD}"/>
              </a:ext>
            </a:extLst>
          </p:cNvPr>
          <p:cNvSpPr/>
          <p:nvPr/>
        </p:nvSpPr>
        <p:spPr>
          <a:xfrm>
            <a:off x="9662845" y="5991296"/>
            <a:ext cx="2385391" cy="452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tx1"/>
                </a:solidFill>
                <a:latin typeface="Podkova" pitchFamily="2" charset="-18"/>
              </a:rPr>
              <a:t>tartószerkezet</a:t>
            </a:r>
          </a:p>
        </p:txBody>
      </p:sp>
    </p:spTree>
    <p:extLst>
      <p:ext uri="{BB962C8B-B14F-4D97-AF65-F5344CB8AC3E}">
        <p14:creationId xmlns:p14="http://schemas.microsoft.com/office/powerpoint/2010/main" val="1135093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é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Egyéni</PresentationFormat>
  <Paragraphs>37</Paragraphs>
  <Slides>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Aptos</vt:lpstr>
      <vt:lpstr>Arial</vt:lpstr>
      <vt:lpstr>Open Sans</vt:lpstr>
      <vt:lpstr>Podkova</vt:lpstr>
      <vt:lpstr>Office-téma</vt:lpstr>
      <vt:lpstr>Régi időmérő eszközök</vt:lpstr>
      <vt:lpstr>Napóra (árnyékóra)</vt:lpstr>
      <vt:lpstr>Vízóra (klepszüdra)</vt:lpstr>
      <vt:lpstr>Gyertyaóra</vt:lpstr>
      <vt:lpstr>Homokóra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2025-08-28T12:21:33Z</dcterms:created>
  <dcterms:modified xsi:type="dcterms:W3CDTF">2025-08-28T12:21:58Z</dcterms:modified>
</cp:coreProperties>
</file>