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handoutMasterIdLst>
    <p:handoutMasterId r:id="rId5"/>
  </p:handout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hu-HU"/>
    </a:defPPr>
    <a:lvl1pPr marL="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7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9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5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83F99549-DC28-ACC2-2AB1-74B14F5F66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0715539-AF73-D2CA-F5FE-428154479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73D9A-9470-4744-986E-A9E4DC85CDC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DA8D86B-E332-CF55-1746-4C3F9FC8D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DA443F8-91FE-53CA-DA26-86DDE5F6F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22222-6ACE-444E-9DCA-3D420C0FD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03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85C94-769D-D9E9-258F-57F14716B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E179489-12E2-1F2E-3D2A-50F2ED293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4" indent="0" algn="ctr">
              <a:buNone/>
              <a:defRPr sz="2000"/>
            </a:lvl2pPr>
            <a:lvl3pPr marL="914389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7" indent="0" algn="ctr">
              <a:buNone/>
              <a:defRPr sz="1600"/>
            </a:lvl7pPr>
            <a:lvl8pPr marL="3200361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CD8796-ADC2-A623-1AA9-7FB4AD85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6EFDF91-1C43-3721-E840-7CC26EF7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F5BB2D-1A07-4867-4684-9C20AE6A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025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8E14F5-F0E1-3FBC-7DF1-2EB6DFB2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68BCA31-7557-8F0F-5C94-7C1FE3AB7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0BB668-3C14-72D0-296D-588EF140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2599BD-4835-B013-F3D7-CEF07F66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3CCE29-9230-1B0B-1456-237D885B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30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7C02C36-98AC-D192-8942-F66FF3093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2A78172-2C11-2569-2BBA-878F5B794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F3420C-DEFD-1ECE-BBC8-A9056EDA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B2DB5B-CEE5-A079-1257-97DBB8EE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CC0F4B-AA5F-5DD3-971F-19905E7C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66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B34C30-D5A6-1CEF-28A6-F76A2526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3EF56D-3C5F-241F-8CF9-3F07E8A29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5CC83C-A1B5-E57E-7BD6-60705CAFC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3C13FC-71E1-537B-C1DD-0CFD587E9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A425FB-8E7E-40DF-1137-943037CE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48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57B9B0-8337-5062-A751-93C67D8D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C58164B-26FE-DFD1-6C2A-C2514DF4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5DFADC7-92F8-9E31-B866-123DBD56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F6CD2E-8DF8-6C0F-1AE4-AD8DDB25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D4BEF1-40C3-E430-3327-2795C7A4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56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BA199F-FE88-A491-61AF-12170352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75609A-5359-C567-9F90-7200677B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DED2D8E-7D38-4507-8F06-523717C25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96B5442-A165-E75A-99D9-4BED4E88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3DEE633-1E0A-2CF2-50E0-437AE1AB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129E4A5-B367-604A-8530-83887BE9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292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EF31ED-0E16-67A5-20E5-2AD4CC6C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0E27A82-51E9-D553-28D8-1D6DF495A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7" indent="0">
              <a:buNone/>
              <a:defRPr sz="1600" b="1"/>
            </a:lvl7pPr>
            <a:lvl8pPr marL="3200361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FBA3932-640A-8429-4543-BA27C6B2F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B52845D-215A-EF8E-5187-61D83DCBF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7" indent="0">
              <a:buNone/>
              <a:defRPr sz="1600" b="1"/>
            </a:lvl7pPr>
            <a:lvl8pPr marL="3200361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031ED14-81D6-224E-8D79-7AEAE242E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660CD16-C1C8-4FF7-8CD6-088D5032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4026CD5-C4EA-6E33-A8F2-CD751F83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D23BB16-05A1-A936-B0B4-7EBDC89A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15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9744EE-FF0C-5998-B74B-17EFE8F9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0BA7A6D-067D-0E68-BEF6-45AE7FD2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B2134F5-9F6E-623C-C1C4-F70420D0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BDDF921-8CF7-FE70-16CC-EA39224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005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C08AFA0-5E01-CC17-9C04-7154B638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338CB42-F259-A917-BE71-2A577822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8B8A9D5-0410-4D6A-0B5A-5BB7FCB8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74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21C213-FFEC-C592-9887-6A4F78E1F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156ED5-A677-378A-E3AA-F5EC6ABB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AF412C6-6D82-4000-F674-C345A8F37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9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7" indent="0">
              <a:buNone/>
              <a:defRPr sz="1000"/>
            </a:lvl7pPr>
            <a:lvl8pPr marL="3200361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0B9B7ED-44E8-03DE-9D90-48052085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C10A84F-4480-5FC2-CF81-37E52025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9E47C78-29A7-0B74-FCBA-C3582DCF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10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30D12D-3EA5-569C-7B28-980451BE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EF8F966-FAED-5A13-5B6A-22646205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4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7" indent="0">
              <a:buNone/>
              <a:defRPr sz="2000"/>
            </a:lvl7pPr>
            <a:lvl8pPr marL="3200361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FB0A120-22DE-5045-73FC-3C20CA92A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9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7" indent="0">
              <a:buNone/>
              <a:defRPr sz="1000"/>
            </a:lvl7pPr>
            <a:lvl8pPr marL="3200361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5D0779-551D-D2E4-4B08-BCD994A9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446EDCE-E360-6656-C5AF-83A938F0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C2D110-2BCA-B6F0-2C62-678B4521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37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77EB5B1-0FC3-0D5C-7BCB-D2841D31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A3D8A8A-6A84-C9FF-761A-8FCC21B74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195695-C09E-483F-F7D5-7FA892014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6127-A1CD-455A-A443-8C8BD0FF3E95}" type="datetimeFigureOut">
              <a:rPr lang="hu-HU" smtClean="0"/>
              <a:t>2024. 09. 10.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C4ADBD-2CEB-B441-324E-C4F2F767B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B0DF1D-FFEE-2512-4F56-69484AECB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DB688-F1BC-4866-B100-24E4D83406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70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89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597" indent="-228597" algn="l" defTabSz="91438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791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2986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180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37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569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32915A-922A-F74B-783E-5020B4280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695" y="602325"/>
            <a:ext cx="6642099" cy="1561893"/>
          </a:xfrm>
        </p:spPr>
        <p:txBody>
          <a:bodyPr>
            <a:normAutofit/>
          </a:bodyPr>
          <a:lstStyle/>
          <a:p>
            <a:r>
              <a:rPr lang="hu-HU" sz="9600" b="0" dirty="0">
                <a:solidFill>
                  <a:schemeClr val="bg1"/>
                </a:solidFill>
              </a:rPr>
              <a:t>Vitorlázás</a:t>
            </a:r>
          </a:p>
        </p:txBody>
      </p:sp>
    </p:spTree>
    <p:extLst>
      <p:ext uri="{BB962C8B-B14F-4D97-AF65-F5344CB8AC3E}">
        <p14:creationId xmlns:p14="http://schemas.microsoft.com/office/powerpoint/2010/main" val="17795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6E2FEA60-A4C0-17C9-0038-D382D7F5A7FC}"/>
              </a:ext>
            </a:extLst>
          </p:cNvPr>
          <p:cNvSpPr/>
          <p:nvPr/>
        </p:nvSpPr>
        <p:spPr>
          <a:xfrm>
            <a:off x="6267388" y="151765"/>
            <a:ext cx="516835" cy="14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rgbClr val="C00000"/>
              </a:solidFill>
            </a:endParaRPr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7E1A5406-CB95-F5F2-E523-B7EFF023ED24}"/>
              </a:ext>
            </a:extLst>
          </p:cNvPr>
          <p:cNvSpPr/>
          <p:nvPr/>
        </p:nvSpPr>
        <p:spPr>
          <a:xfrm>
            <a:off x="8532372" y="151765"/>
            <a:ext cx="516835" cy="14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rgbClr val="C00000"/>
              </a:solidFill>
            </a:endParaRPr>
          </a:p>
        </p:txBody>
      </p:sp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183092A8-4A78-8956-3224-FD647DE25607}"/>
              </a:ext>
            </a:extLst>
          </p:cNvPr>
          <p:cNvSpPr/>
          <p:nvPr/>
        </p:nvSpPr>
        <p:spPr>
          <a:xfrm>
            <a:off x="10140956" y="142788"/>
            <a:ext cx="516835" cy="14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 dirty="0">
              <a:solidFill>
                <a:srgbClr val="C00000"/>
              </a:solidFill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B02DB409-9B76-4C08-1554-97FCA456FD93}"/>
              </a:ext>
            </a:extLst>
          </p:cNvPr>
          <p:cNvSpPr/>
          <p:nvPr/>
        </p:nvSpPr>
        <p:spPr>
          <a:xfrm>
            <a:off x="6267388" y="1769092"/>
            <a:ext cx="3600000" cy="36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/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F769E38F-3B3E-8512-5474-F13768475546}"/>
              </a:ext>
            </a:extLst>
          </p:cNvPr>
          <p:cNvSpPr txBox="1"/>
          <p:nvPr/>
        </p:nvSpPr>
        <p:spPr>
          <a:xfrm>
            <a:off x="9860620" y="2030178"/>
            <a:ext cx="1819729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Negyedszél</a:t>
            </a:r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F2E2D0B0-F0AE-1F47-6ED5-5A3C1ACF4E31}"/>
              </a:ext>
            </a:extLst>
          </p:cNvPr>
          <p:cNvSpPr txBox="1"/>
          <p:nvPr/>
        </p:nvSpPr>
        <p:spPr>
          <a:xfrm>
            <a:off x="10140956" y="3386624"/>
            <a:ext cx="1138453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Félszél</a:t>
            </a:r>
          </a:p>
        </p:txBody>
      </p: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603A319C-DD3A-BED0-996D-4DC3793DF3AC}"/>
              </a:ext>
            </a:extLst>
          </p:cNvPr>
          <p:cNvSpPr txBox="1"/>
          <p:nvPr/>
        </p:nvSpPr>
        <p:spPr>
          <a:xfrm>
            <a:off x="9026638" y="5391316"/>
            <a:ext cx="2864887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Háromnegyed-szél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AE07BE42-7F2F-1EC8-E446-EF18558C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7200" b="0" dirty="0">
                <a:solidFill>
                  <a:schemeClr val="bg1"/>
                </a:solidFill>
              </a:rPr>
              <a:t>Szélkör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340EF3A-9903-2C4A-5438-DD7BECEC5077}"/>
              </a:ext>
            </a:extLst>
          </p:cNvPr>
          <p:cNvSpPr txBox="1"/>
          <p:nvPr/>
        </p:nvSpPr>
        <p:spPr>
          <a:xfrm>
            <a:off x="410871" y="2011179"/>
            <a:ext cx="4641781" cy="30469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Ha a hajónk a jobb oldala felől</a:t>
            </a:r>
          </a:p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kapja a szelet, akkor jobbcsapáson haladunk, ha a bal oldal felől, akkor balcsapáson. Így az ismert</a:t>
            </a:r>
          </a:p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menetirányok a teljes 360°-ot lefedik, felrajzolhatjuk a szélkört.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0D5E197-C7FB-90AB-6F67-2719F52BD032}"/>
              </a:ext>
            </a:extLst>
          </p:cNvPr>
          <p:cNvSpPr txBox="1"/>
          <p:nvPr/>
        </p:nvSpPr>
        <p:spPr>
          <a:xfrm>
            <a:off x="7249077" y="5831475"/>
            <a:ext cx="1236236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Hátszél</a:t>
            </a:r>
          </a:p>
        </p:txBody>
      </p:sp>
      <p:sp>
        <p:nvSpPr>
          <p:cNvPr id="17" name="Körcikk 16">
            <a:extLst>
              <a:ext uri="{FF2B5EF4-FFF2-40B4-BE49-F238E27FC236}">
                <a16:creationId xmlns:a16="http://schemas.microsoft.com/office/drawing/2014/main" id="{002CC2AC-58AE-2DF2-9865-26ACF531B6DF}"/>
              </a:ext>
            </a:extLst>
          </p:cNvPr>
          <p:cNvSpPr/>
          <p:nvPr/>
        </p:nvSpPr>
        <p:spPr>
          <a:xfrm rot="10800000" flipH="1">
            <a:off x="7922331" y="1889003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2" name="Körcikk 1">
            <a:extLst>
              <a:ext uri="{FF2B5EF4-FFF2-40B4-BE49-F238E27FC236}">
                <a16:creationId xmlns:a16="http://schemas.microsoft.com/office/drawing/2014/main" id="{AF775D14-D20E-A983-52D7-C1542C0CECBC}"/>
              </a:ext>
            </a:extLst>
          </p:cNvPr>
          <p:cNvSpPr/>
          <p:nvPr/>
        </p:nvSpPr>
        <p:spPr>
          <a:xfrm flipH="1">
            <a:off x="7759743" y="3500064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12" name="Körcikk 11">
            <a:extLst>
              <a:ext uri="{FF2B5EF4-FFF2-40B4-BE49-F238E27FC236}">
                <a16:creationId xmlns:a16="http://schemas.microsoft.com/office/drawing/2014/main" id="{8B051C07-0E74-120C-3A1F-B8EF13D3ACC1}"/>
              </a:ext>
            </a:extLst>
          </p:cNvPr>
          <p:cNvSpPr/>
          <p:nvPr/>
        </p:nvSpPr>
        <p:spPr>
          <a:xfrm rot="2700000" flipH="1">
            <a:off x="7247187" y="3185845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13" name="Körcikk 12">
            <a:extLst>
              <a:ext uri="{FF2B5EF4-FFF2-40B4-BE49-F238E27FC236}">
                <a16:creationId xmlns:a16="http://schemas.microsoft.com/office/drawing/2014/main" id="{3685F399-DDE3-5576-540D-18A5A0F80D06}"/>
              </a:ext>
            </a:extLst>
          </p:cNvPr>
          <p:cNvSpPr/>
          <p:nvPr/>
        </p:nvSpPr>
        <p:spPr>
          <a:xfrm rot="5400000" flipH="1">
            <a:off x="7080031" y="2638040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15" name="Körcikk 14">
            <a:extLst>
              <a:ext uri="{FF2B5EF4-FFF2-40B4-BE49-F238E27FC236}">
                <a16:creationId xmlns:a16="http://schemas.microsoft.com/office/drawing/2014/main" id="{7E5C5C63-814A-76E1-6596-DE6B095BA99E}"/>
              </a:ext>
            </a:extLst>
          </p:cNvPr>
          <p:cNvSpPr/>
          <p:nvPr/>
        </p:nvSpPr>
        <p:spPr>
          <a:xfrm rot="8100000" flipH="1">
            <a:off x="7328127" y="2156877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21" name="Körcikk 20">
            <a:extLst>
              <a:ext uri="{FF2B5EF4-FFF2-40B4-BE49-F238E27FC236}">
                <a16:creationId xmlns:a16="http://schemas.microsoft.com/office/drawing/2014/main" id="{E6F10329-D0F0-15B7-9CDE-C3FD88F10475}"/>
              </a:ext>
            </a:extLst>
          </p:cNvPr>
          <p:cNvSpPr/>
          <p:nvPr/>
        </p:nvSpPr>
        <p:spPr>
          <a:xfrm rot="-2700000" flipH="1">
            <a:off x="8303552" y="3319935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22" name="Körcikk 21">
            <a:extLst>
              <a:ext uri="{FF2B5EF4-FFF2-40B4-BE49-F238E27FC236}">
                <a16:creationId xmlns:a16="http://schemas.microsoft.com/office/drawing/2014/main" id="{74C8B81B-CAA9-17EB-FD13-9431E893DF64}"/>
              </a:ext>
            </a:extLst>
          </p:cNvPr>
          <p:cNvSpPr/>
          <p:nvPr/>
        </p:nvSpPr>
        <p:spPr>
          <a:xfrm rot="-5400000" flipH="1">
            <a:off x="8597424" y="2764361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23" name="Körcikk 22">
            <a:extLst>
              <a:ext uri="{FF2B5EF4-FFF2-40B4-BE49-F238E27FC236}">
                <a16:creationId xmlns:a16="http://schemas.microsoft.com/office/drawing/2014/main" id="{E5A9AAF9-A898-C4B7-BE32-5B8F49D70DC8}"/>
              </a:ext>
            </a:extLst>
          </p:cNvPr>
          <p:cNvSpPr/>
          <p:nvPr/>
        </p:nvSpPr>
        <p:spPr>
          <a:xfrm rot="-8100000" flipH="1">
            <a:off x="8463640" y="2100871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90F3ED-B529-F376-D5CB-742104D4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7200" b="0" dirty="0">
                <a:solidFill>
                  <a:schemeClr val="bg1"/>
                </a:solidFill>
              </a:rPr>
              <a:t>Fordulás</a:t>
            </a:r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B592695D-FD30-AEEE-7FF9-5D16CD01C809}"/>
              </a:ext>
            </a:extLst>
          </p:cNvPr>
          <p:cNvSpPr txBox="1"/>
          <p:nvPr/>
        </p:nvSpPr>
        <p:spPr>
          <a:xfrm>
            <a:off x="311258" y="2128396"/>
            <a:ext cx="5107180" cy="304698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 forduló egy szél felé történő csapásváltó manőver. A vitorla átkerül az egyik oldalról a másikra, megtörténik a csapásváltás. A forduló mindig élesedéssel kezdődik szélbeállásig, </a:t>
            </a:r>
            <a:r>
              <a:rPr lang="hu-HU" sz="2400">
                <a:latin typeface="Open Sans" pitchFamily="2" charset="0"/>
                <a:ea typeface="Open Sans" pitchFamily="2" charset="0"/>
                <a:cs typeface="Open Sans" pitchFamily="2" charset="0"/>
              </a:rPr>
              <a:t>majd ejtéssel, </a:t>
            </a:r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az új menetirány felvételével fejeződik be.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A92690C-8518-951E-DFE4-D569B63C4A92}"/>
              </a:ext>
            </a:extLst>
          </p:cNvPr>
          <p:cNvSpPr txBox="1"/>
          <p:nvPr/>
        </p:nvSpPr>
        <p:spPr>
          <a:xfrm>
            <a:off x="8861179" y="1805584"/>
            <a:ext cx="864339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Ejtés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3680730-F673-5176-E649-04BF30227144}"/>
              </a:ext>
            </a:extLst>
          </p:cNvPr>
          <p:cNvSpPr txBox="1"/>
          <p:nvPr/>
        </p:nvSpPr>
        <p:spPr>
          <a:xfrm>
            <a:off x="8223408" y="3699987"/>
            <a:ext cx="1758815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Szélbeállás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076FB90-E717-7BDC-AB99-3D5CA760A8E9}"/>
              </a:ext>
            </a:extLst>
          </p:cNvPr>
          <p:cNvSpPr txBox="1"/>
          <p:nvPr/>
        </p:nvSpPr>
        <p:spPr>
          <a:xfrm>
            <a:off x="6883077" y="5559779"/>
            <a:ext cx="1438214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Élesedés</a:t>
            </a:r>
          </a:p>
        </p:txBody>
      </p:sp>
      <p:sp>
        <p:nvSpPr>
          <p:cNvPr id="9" name="Körcikk 8">
            <a:extLst>
              <a:ext uri="{FF2B5EF4-FFF2-40B4-BE49-F238E27FC236}">
                <a16:creationId xmlns:a16="http://schemas.microsoft.com/office/drawing/2014/main" id="{41C24C8F-740A-A9CC-D4F0-CF88C801DE10}"/>
              </a:ext>
            </a:extLst>
          </p:cNvPr>
          <p:cNvSpPr/>
          <p:nvPr/>
        </p:nvSpPr>
        <p:spPr>
          <a:xfrm rot="5400000">
            <a:off x="11270696" y="5272925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06D2B972-87D5-068F-F501-95FE154B5D26}"/>
              </a:ext>
            </a:extLst>
          </p:cNvPr>
          <p:cNvSpPr/>
          <p:nvPr/>
        </p:nvSpPr>
        <p:spPr>
          <a:xfrm>
            <a:off x="6366242" y="150462"/>
            <a:ext cx="516835" cy="14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/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227D2609-30A0-1C14-503F-DCF26C46860A}"/>
              </a:ext>
            </a:extLst>
          </p:cNvPr>
          <p:cNvSpPr/>
          <p:nvPr/>
        </p:nvSpPr>
        <p:spPr>
          <a:xfrm>
            <a:off x="8045880" y="150462"/>
            <a:ext cx="516835" cy="14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/>
          </a:p>
        </p:txBody>
      </p:sp>
      <p:sp>
        <p:nvSpPr>
          <p:cNvPr id="12" name="Nyíl: lefelé mutató 11">
            <a:extLst>
              <a:ext uri="{FF2B5EF4-FFF2-40B4-BE49-F238E27FC236}">
                <a16:creationId xmlns:a16="http://schemas.microsoft.com/office/drawing/2014/main" id="{9C1C1C8A-6AE4-4D61-D842-378DAF15F0F2}"/>
              </a:ext>
            </a:extLst>
          </p:cNvPr>
          <p:cNvSpPr/>
          <p:nvPr/>
        </p:nvSpPr>
        <p:spPr>
          <a:xfrm>
            <a:off x="10282049" y="150462"/>
            <a:ext cx="516835" cy="1440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 dirty="0"/>
          </a:p>
        </p:txBody>
      </p:sp>
      <p:sp>
        <p:nvSpPr>
          <p:cNvPr id="4" name="Körcikk 3">
            <a:extLst>
              <a:ext uri="{FF2B5EF4-FFF2-40B4-BE49-F238E27FC236}">
                <a16:creationId xmlns:a16="http://schemas.microsoft.com/office/drawing/2014/main" id="{72677DC3-74E7-B020-0BF4-EB6EDF792FBE}"/>
              </a:ext>
            </a:extLst>
          </p:cNvPr>
          <p:cNvSpPr/>
          <p:nvPr/>
        </p:nvSpPr>
        <p:spPr>
          <a:xfrm rot="10517634">
            <a:off x="7504837" y="4034822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5" name="Körcikk 4">
            <a:extLst>
              <a:ext uri="{FF2B5EF4-FFF2-40B4-BE49-F238E27FC236}">
                <a16:creationId xmlns:a16="http://schemas.microsoft.com/office/drawing/2014/main" id="{37675B01-95AE-C030-96DC-F5756683C99C}"/>
              </a:ext>
            </a:extLst>
          </p:cNvPr>
          <p:cNvSpPr/>
          <p:nvPr/>
        </p:nvSpPr>
        <p:spPr>
          <a:xfrm rot="6630343">
            <a:off x="9302159" y="4961641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6" name="Körcikk 5">
            <a:extLst>
              <a:ext uri="{FF2B5EF4-FFF2-40B4-BE49-F238E27FC236}">
                <a16:creationId xmlns:a16="http://schemas.microsoft.com/office/drawing/2014/main" id="{D9785756-E03D-D963-B94E-DFCF6C1D5FC7}"/>
              </a:ext>
            </a:extLst>
          </p:cNvPr>
          <p:cNvSpPr/>
          <p:nvPr/>
        </p:nvSpPr>
        <p:spPr>
          <a:xfrm rot="14307610">
            <a:off x="7814830" y="2198428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  <p:sp>
        <p:nvSpPr>
          <p:cNvPr id="13" name="Körcikk 12">
            <a:extLst>
              <a:ext uri="{FF2B5EF4-FFF2-40B4-BE49-F238E27FC236}">
                <a16:creationId xmlns:a16="http://schemas.microsoft.com/office/drawing/2014/main" id="{C5783F6B-E6C7-C738-42F6-7C605764137A}"/>
              </a:ext>
            </a:extLst>
          </p:cNvPr>
          <p:cNvSpPr/>
          <p:nvPr/>
        </p:nvSpPr>
        <p:spPr>
          <a:xfrm rot="16200000">
            <a:off x="9895229" y="1219216"/>
            <a:ext cx="386732" cy="1847189"/>
          </a:xfrm>
          <a:prstGeom prst="pie">
            <a:avLst>
              <a:gd name="adj1" fmla="val 0"/>
              <a:gd name="adj2" fmla="val 10830754"/>
            </a:avLst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88</Words>
  <Application>Microsoft Office PowerPoint</Application>
  <PresentationFormat>Szélesvásznú</PresentationFormat>
  <Paragraphs>14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7" baseType="lpstr">
      <vt:lpstr>Arial</vt:lpstr>
      <vt:lpstr>Calibri</vt:lpstr>
      <vt:lpstr>Open Sans</vt:lpstr>
      <vt:lpstr>Office-téma</vt:lpstr>
      <vt:lpstr>Vitorlázás</vt:lpstr>
      <vt:lpstr>Szélkör</vt:lpstr>
      <vt:lpstr>Fordulás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2023-11-16T13:57:22Z</dcterms:created>
  <dcterms:modified xsi:type="dcterms:W3CDTF">2024-09-10T14:37:50Z</dcterms:modified>
</cp:coreProperties>
</file>