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1520488" cy="64801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41" userDrawn="1">
          <p15:clr>
            <a:srgbClr val="A4A3A4"/>
          </p15:clr>
        </p15:guide>
        <p15:guide id="2" pos="362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D2DCF0"/>
    <a:srgbClr val="BEDC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>
        <p:scale>
          <a:sx n="90" d="100"/>
          <a:sy n="90" d="100"/>
        </p:scale>
        <p:origin x="-1941" y="-1284"/>
      </p:cViewPr>
      <p:guideLst>
        <p:guide orient="horz" pos="2041"/>
        <p:guide pos="362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0061" y="1060529"/>
            <a:ext cx="8640366" cy="2256061"/>
          </a:xfrm>
        </p:spPr>
        <p:txBody>
          <a:bodyPr anchor="b">
            <a:normAutofit/>
          </a:bodyPr>
          <a:lstStyle>
            <a:lvl1pPr algn="ctr">
              <a:defRPr sz="6100"/>
            </a:lvl1pPr>
          </a:lstStyle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0061" y="3403592"/>
            <a:ext cx="8640366" cy="1564542"/>
          </a:xfrm>
        </p:spPr>
        <p:txBody>
          <a:bodyPr/>
          <a:lstStyle>
            <a:lvl1pPr marL="0" indent="0" algn="ctr">
              <a:buNone/>
              <a:defRPr sz="2268"/>
            </a:lvl1pPr>
            <a:lvl2pPr marL="432008" indent="0" algn="ctr">
              <a:buNone/>
              <a:defRPr sz="1890"/>
            </a:lvl2pPr>
            <a:lvl3pPr marL="864017" indent="0" algn="ctr">
              <a:buNone/>
              <a:defRPr sz="1701"/>
            </a:lvl3pPr>
            <a:lvl4pPr marL="1296025" indent="0" algn="ctr">
              <a:buNone/>
              <a:defRPr sz="1512"/>
            </a:lvl4pPr>
            <a:lvl5pPr marL="1728033" indent="0" algn="ctr">
              <a:buNone/>
              <a:defRPr sz="1512"/>
            </a:lvl5pPr>
            <a:lvl6pPr marL="2160041" indent="0" algn="ctr">
              <a:buNone/>
              <a:defRPr sz="1512"/>
            </a:lvl6pPr>
            <a:lvl7pPr marL="2592050" indent="0" algn="ctr">
              <a:buNone/>
              <a:defRPr sz="1512"/>
            </a:lvl7pPr>
            <a:lvl8pPr marL="3024058" indent="0" algn="ctr">
              <a:buNone/>
              <a:defRPr sz="1512"/>
            </a:lvl8pPr>
            <a:lvl9pPr marL="3456066" indent="0" algn="ctr">
              <a:buNone/>
              <a:defRPr sz="1512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B6D23-669E-4D0A-8199-30CA1B55EFBE}" type="datetimeFigureOut">
              <a:rPr lang="hu-HU" smtClean="0"/>
              <a:t>2022.10.22.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C27EC-7638-41B6-8963-F88FAFFFADD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87412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B6D23-669E-4D0A-8199-30CA1B55EFBE}" type="datetimeFigureOut">
              <a:rPr lang="hu-HU" smtClean="0"/>
              <a:t>2022.10.22.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C27EC-7638-41B6-8963-F88FAFFFADD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65011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44349" y="345009"/>
            <a:ext cx="2484105" cy="5491649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92033" y="345009"/>
            <a:ext cx="7308310" cy="5491649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B6D23-669E-4D0A-8199-30CA1B55EFBE}" type="datetimeFigureOut">
              <a:rPr lang="hu-HU" smtClean="0"/>
              <a:t>2022.10.22.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C27EC-7638-41B6-8963-F88FAFFFADD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29869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B6D23-669E-4D0A-8199-30CA1B55EFBE}" type="datetimeFigureOut">
              <a:rPr lang="hu-HU" smtClean="0"/>
              <a:t>2022.10.22.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C27EC-7638-41B6-8963-F88FAFFFADD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91735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6033" y="1615545"/>
            <a:ext cx="9936421" cy="2695572"/>
          </a:xfrm>
        </p:spPr>
        <p:txBody>
          <a:bodyPr anchor="b"/>
          <a:lstStyle>
            <a:lvl1pPr>
              <a:defRPr sz="5669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6033" y="4336618"/>
            <a:ext cx="9936421" cy="1417538"/>
          </a:xfrm>
        </p:spPr>
        <p:txBody>
          <a:bodyPr/>
          <a:lstStyle>
            <a:lvl1pPr marL="0" indent="0">
              <a:buNone/>
              <a:defRPr sz="2268">
                <a:solidFill>
                  <a:schemeClr val="tx1">
                    <a:tint val="75000"/>
                  </a:schemeClr>
                </a:solidFill>
              </a:defRPr>
            </a:lvl1pPr>
            <a:lvl2pPr marL="432008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86401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3pPr>
            <a:lvl4pPr marL="1296025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4pPr>
            <a:lvl5pPr marL="1728033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5pPr>
            <a:lvl6pPr marL="2160041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6pPr>
            <a:lvl7pPr marL="2592050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7pPr>
            <a:lvl8pPr marL="3024058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8pPr>
            <a:lvl9pPr marL="3456066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B6D23-669E-4D0A-8199-30CA1B55EFBE}" type="datetimeFigureOut">
              <a:rPr lang="hu-HU" smtClean="0"/>
              <a:t>2022.10.22.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C27EC-7638-41B6-8963-F88FAFFFADD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55107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92034" y="1725046"/>
            <a:ext cx="4896207" cy="4111612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32247" y="1725046"/>
            <a:ext cx="4896207" cy="4111612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B6D23-669E-4D0A-8199-30CA1B55EFBE}" type="datetimeFigureOut">
              <a:rPr lang="hu-HU" smtClean="0"/>
              <a:t>2022.10.22.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C27EC-7638-41B6-8963-F88FAFFFADD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33510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3534" y="345010"/>
            <a:ext cx="9936421" cy="1252534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3535" y="1588543"/>
            <a:ext cx="4873706" cy="778521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08" indent="0">
              <a:buNone/>
              <a:defRPr sz="1890" b="1"/>
            </a:lvl2pPr>
            <a:lvl3pPr marL="864017" indent="0">
              <a:buNone/>
              <a:defRPr sz="1701" b="1"/>
            </a:lvl3pPr>
            <a:lvl4pPr marL="1296025" indent="0">
              <a:buNone/>
              <a:defRPr sz="1512" b="1"/>
            </a:lvl4pPr>
            <a:lvl5pPr marL="1728033" indent="0">
              <a:buNone/>
              <a:defRPr sz="1512" b="1"/>
            </a:lvl5pPr>
            <a:lvl6pPr marL="2160041" indent="0">
              <a:buNone/>
              <a:defRPr sz="1512" b="1"/>
            </a:lvl6pPr>
            <a:lvl7pPr marL="2592050" indent="0">
              <a:buNone/>
              <a:defRPr sz="1512" b="1"/>
            </a:lvl7pPr>
            <a:lvl8pPr marL="3024058" indent="0">
              <a:buNone/>
              <a:defRPr sz="1512" b="1"/>
            </a:lvl8pPr>
            <a:lvl9pPr marL="3456066" indent="0">
              <a:buNone/>
              <a:defRPr sz="1512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93535" y="2367064"/>
            <a:ext cx="4873706" cy="3481594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32247" y="1588543"/>
            <a:ext cx="4897708" cy="778521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08" indent="0">
              <a:buNone/>
              <a:defRPr sz="1890" b="1"/>
            </a:lvl2pPr>
            <a:lvl3pPr marL="864017" indent="0">
              <a:buNone/>
              <a:defRPr sz="1701" b="1"/>
            </a:lvl3pPr>
            <a:lvl4pPr marL="1296025" indent="0">
              <a:buNone/>
              <a:defRPr sz="1512" b="1"/>
            </a:lvl4pPr>
            <a:lvl5pPr marL="1728033" indent="0">
              <a:buNone/>
              <a:defRPr sz="1512" b="1"/>
            </a:lvl5pPr>
            <a:lvl6pPr marL="2160041" indent="0">
              <a:buNone/>
              <a:defRPr sz="1512" b="1"/>
            </a:lvl6pPr>
            <a:lvl7pPr marL="2592050" indent="0">
              <a:buNone/>
              <a:defRPr sz="1512" b="1"/>
            </a:lvl7pPr>
            <a:lvl8pPr marL="3024058" indent="0">
              <a:buNone/>
              <a:defRPr sz="1512" b="1"/>
            </a:lvl8pPr>
            <a:lvl9pPr marL="3456066" indent="0">
              <a:buNone/>
              <a:defRPr sz="1512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32247" y="2367064"/>
            <a:ext cx="4897708" cy="3481594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B6D23-669E-4D0A-8199-30CA1B55EFBE}" type="datetimeFigureOut">
              <a:rPr lang="hu-HU" smtClean="0"/>
              <a:t>2022.10.22.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C27EC-7638-41B6-8963-F88FAFFFADD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33647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B6D23-669E-4D0A-8199-30CA1B55EFBE}" type="datetimeFigureOut">
              <a:rPr lang="hu-HU" smtClean="0"/>
              <a:t>2022.10.22.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C27EC-7638-41B6-8963-F88FAFFFADD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28565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B6D23-669E-4D0A-8199-30CA1B55EFBE}" type="datetimeFigureOut">
              <a:rPr lang="hu-HU" smtClean="0"/>
              <a:t>2022.10.22.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C27EC-7638-41B6-8963-F88FAFFFADD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72045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3535" y="432012"/>
            <a:ext cx="3715657" cy="1512041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97708" y="933026"/>
            <a:ext cx="5832247" cy="4605124"/>
          </a:xfrm>
        </p:spPr>
        <p:txBody>
          <a:bodyPr/>
          <a:lstStyle>
            <a:lvl1pPr>
              <a:defRPr sz="3024"/>
            </a:lvl1pPr>
            <a:lvl2pPr>
              <a:defRPr sz="2646"/>
            </a:lvl2pPr>
            <a:lvl3pPr>
              <a:defRPr sz="2268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3535" y="1944052"/>
            <a:ext cx="3715657" cy="3601598"/>
          </a:xfrm>
        </p:spPr>
        <p:txBody>
          <a:bodyPr/>
          <a:lstStyle>
            <a:lvl1pPr marL="0" indent="0">
              <a:buNone/>
              <a:defRPr sz="1512"/>
            </a:lvl1pPr>
            <a:lvl2pPr marL="432008" indent="0">
              <a:buNone/>
              <a:defRPr sz="1323"/>
            </a:lvl2pPr>
            <a:lvl3pPr marL="864017" indent="0">
              <a:buNone/>
              <a:defRPr sz="1134"/>
            </a:lvl3pPr>
            <a:lvl4pPr marL="1296025" indent="0">
              <a:buNone/>
              <a:defRPr sz="945"/>
            </a:lvl4pPr>
            <a:lvl5pPr marL="1728033" indent="0">
              <a:buNone/>
              <a:defRPr sz="945"/>
            </a:lvl5pPr>
            <a:lvl6pPr marL="2160041" indent="0">
              <a:buNone/>
              <a:defRPr sz="945"/>
            </a:lvl6pPr>
            <a:lvl7pPr marL="2592050" indent="0">
              <a:buNone/>
              <a:defRPr sz="945"/>
            </a:lvl7pPr>
            <a:lvl8pPr marL="3024058" indent="0">
              <a:buNone/>
              <a:defRPr sz="945"/>
            </a:lvl8pPr>
            <a:lvl9pPr marL="3456066" indent="0">
              <a:buNone/>
              <a:defRPr sz="945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B6D23-669E-4D0A-8199-30CA1B55EFBE}" type="datetimeFigureOut">
              <a:rPr lang="hu-HU" smtClean="0"/>
              <a:t>2022.10.22.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C27EC-7638-41B6-8963-F88FAFFFADD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72691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3535" y="432012"/>
            <a:ext cx="3715657" cy="1512041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97708" y="933026"/>
            <a:ext cx="5832247" cy="4605124"/>
          </a:xfrm>
        </p:spPr>
        <p:txBody>
          <a:bodyPr anchor="t"/>
          <a:lstStyle>
            <a:lvl1pPr marL="0" indent="0">
              <a:buNone/>
              <a:defRPr sz="3024"/>
            </a:lvl1pPr>
            <a:lvl2pPr marL="432008" indent="0">
              <a:buNone/>
              <a:defRPr sz="2646"/>
            </a:lvl2pPr>
            <a:lvl3pPr marL="864017" indent="0">
              <a:buNone/>
              <a:defRPr sz="2268"/>
            </a:lvl3pPr>
            <a:lvl4pPr marL="1296025" indent="0">
              <a:buNone/>
              <a:defRPr sz="1890"/>
            </a:lvl4pPr>
            <a:lvl5pPr marL="1728033" indent="0">
              <a:buNone/>
              <a:defRPr sz="1890"/>
            </a:lvl5pPr>
            <a:lvl6pPr marL="2160041" indent="0">
              <a:buNone/>
              <a:defRPr sz="1890"/>
            </a:lvl6pPr>
            <a:lvl7pPr marL="2592050" indent="0">
              <a:buNone/>
              <a:defRPr sz="1890"/>
            </a:lvl7pPr>
            <a:lvl8pPr marL="3024058" indent="0">
              <a:buNone/>
              <a:defRPr sz="1890"/>
            </a:lvl8pPr>
            <a:lvl9pPr marL="3456066" indent="0">
              <a:buNone/>
              <a:defRPr sz="189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3535" y="1944052"/>
            <a:ext cx="3715657" cy="3601598"/>
          </a:xfrm>
        </p:spPr>
        <p:txBody>
          <a:bodyPr/>
          <a:lstStyle>
            <a:lvl1pPr marL="0" indent="0">
              <a:buNone/>
              <a:defRPr sz="1512"/>
            </a:lvl1pPr>
            <a:lvl2pPr marL="432008" indent="0">
              <a:buNone/>
              <a:defRPr sz="1323"/>
            </a:lvl2pPr>
            <a:lvl3pPr marL="864017" indent="0">
              <a:buNone/>
              <a:defRPr sz="1134"/>
            </a:lvl3pPr>
            <a:lvl4pPr marL="1296025" indent="0">
              <a:buNone/>
              <a:defRPr sz="945"/>
            </a:lvl4pPr>
            <a:lvl5pPr marL="1728033" indent="0">
              <a:buNone/>
              <a:defRPr sz="945"/>
            </a:lvl5pPr>
            <a:lvl6pPr marL="2160041" indent="0">
              <a:buNone/>
              <a:defRPr sz="945"/>
            </a:lvl6pPr>
            <a:lvl7pPr marL="2592050" indent="0">
              <a:buNone/>
              <a:defRPr sz="945"/>
            </a:lvl7pPr>
            <a:lvl8pPr marL="3024058" indent="0">
              <a:buNone/>
              <a:defRPr sz="945"/>
            </a:lvl8pPr>
            <a:lvl9pPr marL="3456066" indent="0">
              <a:buNone/>
              <a:defRPr sz="945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B6D23-669E-4D0A-8199-30CA1B55EFBE}" type="datetimeFigureOut">
              <a:rPr lang="hu-HU" smtClean="0"/>
              <a:t>2022.10.22.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C27EC-7638-41B6-8963-F88FAFFFADD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46568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EDC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92034" y="345010"/>
            <a:ext cx="9936421" cy="1252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2034" y="1725046"/>
            <a:ext cx="9936421" cy="41116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2033" y="6006163"/>
            <a:ext cx="2592110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B6D23-669E-4D0A-8199-30CA1B55EFBE}" type="datetimeFigureOut">
              <a:rPr lang="hu-HU" smtClean="0"/>
              <a:t>2022.10.22.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16162" y="6006163"/>
            <a:ext cx="3888165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36345" y="6006163"/>
            <a:ext cx="2592110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CC27EC-7638-41B6-8963-F88FAFFFADD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04393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64017" rtl="0" eaLnBrk="1" latinLnBrk="0" hangingPunct="1">
        <a:lnSpc>
          <a:spcPct val="90000"/>
        </a:lnSpc>
        <a:spcBef>
          <a:spcPct val="0"/>
        </a:spcBef>
        <a:buNone/>
        <a:defRPr sz="61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16004" indent="-216004" algn="l" defTabSz="864017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648012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080021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512029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1944037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376046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808054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240062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672070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2008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4017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6025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8033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60041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2050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4058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6066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/>
              <a:t>Robotverseny</a:t>
            </a:r>
            <a:br>
              <a:rPr lang="hu-HU" dirty="0"/>
            </a:br>
            <a:r>
              <a:rPr lang="hu-HU" dirty="0"/>
              <a:t>iskolánkban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10" name="Kép 9">
            <a:extLst>
              <a:ext uri="{FF2B5EF4-FFF2-40B4-BE49-F238E27FC236}">
                <a16:creationId xmlns:a16="http://schemas.microsoft.com/office/drawing/2014/main" id="{38E12F9C-CA5B-9CFE-8ABE-B3A4FFDBED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39450" y="4036407"/>
            <a:ext cx="1440000" cy="870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875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92034" y="286287"/>
            <a:ext cx="9936421" cy="1252534"/>
          </a:xfrm>
        </p:spPr>
        <p:txBody>
          <a:bodyPr/>
          <a:lstStyle/>
          <a:p>
            <a:r>
              <a:rPr lang="hu-HU"/>
              <a:t>Versenypálya a döntőn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</p:txBody>
      </p:sp>
      <p:grpSp>
        <p:nvGrpSpPr>
          <p:cNvPr id="10" name="Csoportba foglalás 9"/>
          <p:cNvGrpSpPr/>
          <p:nvPr/>
        </p:nvGrpSpPr>
        <p:grpSpPr>
          <a:xfrm>
            <a:off x="2160244" y="1679575"/>
            <a:ext cx="7200000" cy="4320000"/>
            <a:chOff x="2160244" y="988735"/>
            <a:chExt cx="7200000" cy="4320000"/>
          </a:xfrm>
        </p:grpSpPr>
        <p:sp>
          <p:nvSpPr>
            <p:cNvPr id="5" name="Téglalap 4"/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2160244" y="988735"/>
              <a:ext cx="7200000" cy="4320000"/>
            </a:xfrm>
            <a:prstGeom prst="rect">
              <a:avLst/>
            </a:prstGeom>
            <a:ln w="7620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6" name="Téglalap 5"/>
            <p:cNvSpPr/>
            <p:nvPr/>
          </p:nvSpPr>
          <p:spPr>
            <a:xfrm>
              <a:off x="2197962" y="1028244"/>
              <a:ext cx="1080000" cy="10800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7" name="Téglalap 6"/>
            <p:cNvSpPr/>
            <p:nvPr/>
          </p:nvSpPr>
          <p:spPr>
            <a:xfrm>
              <a:off x="8251212" y="4196671"/>
              <a:ext cx="1080000" cy="108000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dirty="0"/>
            </a:p>
          </p:txBody>
        </p:sp>
        <p:sp>
          <p:nvSpPr>
            <p:cNvPr id="8" name="Téglalap 7"/>
            <p:cNvSpPr>
              <a:spLocks/>
            </p:cNvSpPr>
            <p:nvPr/>
          </p:nvSpPr>
          <p:spPr>
            <a:xfrm>
              <a:off x="3599450" y="1852735"/>
              <a:ext cx="4320000" cy="2592000"/>
            </a:xfrm>
            <a:prstGeom prst="rect">
              <a:avLst/>
            </a:prstGeom>
            <a:ln w="7620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cxnSp>
          <p:nvCxnSpPr>
            <p:cNvPr id="9" name="Egyenes összekötő 8"/>
            <p:cNvCxnSpPr/>
            <p:nvPr/>
          </p:nvCxnSpPr>
          <p:spPr>
            <a:xfrm>
              <a:off x="5760244" y="988735"/>
              <a:ext cx="0" cy="432000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50744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döntőről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718882" y="1911096"/>
            <a:ext cx="10308782" cy="3986784"/>
          </a:xfrm>
        </p:spPr>
        <p:txBody>
          <a:bodyPr>
            <a:normAutofit/>
          </a:bodyPr>
          <a:lstStyle/>
          <a:p>
            <a:r>
              <a:rPr lang="hu-HU" dirty="0"/>
              <a:t>A versenypálya minden korosztálynak azonos</a:t>
            </a:r>
          </a:p>
          <a:p>
            <a:r>
              <a:rPr lang="hu-HU" dirty="0"/>
              <a:t>A feladat minden korosztálynak más</a:t>
            </a:r>
          </a:p>
          <a:p>
            <a:r>
              <a:rPr lang="hu-HU" dirty="0"/>
              <a:t>Péntekenként 14 órától lehet jönni gyakorolni</a:t>
            </a:r>
          </a:p>
          <a:p>
            <a:r>
              <a:rPr lang="hu-HU" dirty="0"/>
              <a:t>További információk:</a:t>
            </a:r>
          </a:p>
          <a:p>
            <a:pPr lvl="1"/>
            <a:r>
              <a:rPr lang="hu-HU" dirty="0"/>
              <a:t>Esztergom Eszter tanárnőnél</a:t>
            </a:r>
          </a:p>
          <a:p>
            <a:pPr lvl="1"/>
            <a:r>
              <a:rPr lang="hu-HU" dirty="0"/>
              <a:t>Zirci Zoltán tanár úrnál</a:t>
            </a:r>
          </a:p>
        </p:txBody>
      </p:sp>
    </p:spTree>
    <p:extLst>
      <p:ext uri="{BB962C8B-B14F-4D97-AF65-F5344CB8AC3E}">
        <p14:creationId xmlns:p14="http://schemas.microsoft.com/office/powerpoint/2010/main" val="123995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Korosztályok</a:t>
            </a:r>
          </a:p>
        </p:txBody>
      </p:sp>
      <p:sp>
        <p:nvSpPr>
          <p:cNvPr id="5" name="Lekerekített téglalap 4"/>
          <p:cNvSpPr/>
          <p:nvPr/>
        </p:nvSpPr>
        <p:spPr>
          <a:xfrm>
            <a:off x="2160244" y="1838668"/>
            <a:ext cx="7200000" cy="1080000"/>
          </a:xfrm>
          <a:prstGeom prst="roundRect">
            <a:avLst/>
          </a:prstGeom>
          <a:solidFill>
            <a:srgbClr val="5AA0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600" dirty="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A. korosztály 9-10. évfolyam</a:t>
            </a:r>
          </a:p>
        </p:txBody>
      </p:sp>
      <p:sp>
        <p:nvSpPr>
          <p:cNvPr id="6" name="Lekerekített téglalap 5"/>
          <p:cNvSpPr/>
          <p:nvPr/>
        </p:nvSpPr>
        <p:spPr>
          <a:xfrm>
            <a:off x="2160244" y="4997020"/>
            <a:ext cx="7200000" cy="1080000"/>
          </a:xfrm>
          <a:prstGeom prst="roundRect">
            <a:avLst/>
          </a:prstGeom>
          <a:solidFill>
            <a:srgbClr val="5AA0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600" dirty="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C. korosztály 13. évfolyam</a:t>
            </a:r>
          </a:p>
        </p:txBody>
      </p:sp>
      <p:sp>
        <p:nvSpPr>
          <p:cNvPr id="7" name="Lekerekített téglalap 6"/>
          <p:cNvSpPr/>
          <p:nvPr/>
        </p:nvSpPr>
        <p:spPr>
          <a:xfrm>
            <a:off x="2160244" y="3417844"/>
            <a:ext cx="7200000" cy="1080000"/>
          </a:xfrm>
          <a:prstGeom prst="roundRect">
            <a:avLst/>
          </a:prstGeom>
          <a:solidFill>
            <a:srgbClr val="5AA0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600" dirty="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B. korosztály 11-12. évfolyam</a:t>
            </a:r>
          </a:p>
        </p:txBody>
      </p:sp>
    </p:spTree>
    <p:extLst>
      <p:ext uri="{BB962C8B-B14F-4D97-AF65-F5344CB8AC3E}">
        <p14:creationId xmlns:p14="http://schemas.microsoft.com/office/powerpoint/2010/main" val="3049531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Elődöntő eredményei</a:t>
            </a:r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8193885"/>
              </p:ext>
            </p:extLst>
          </p:nvPr>
        </p:nvGraphicFramePr>
        <p:xfrm>
          <a:off x="540245" y="2041418"/>
          <a:ext cx="10439999" cy="360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62446">
                  <a:extLst>
                    <a:ext uri="{9D8B030D-6E8A-4147-A177-3AD203B41FA5}">
                      <a16:colId xmlns:a16="http://schemas.microsoft.com/office/drawing/2014/main" val="3797909723"/>
                    </a:ext>
                  </a:extLst>
                </a:gridCol>
                <a:gridCol w="3225851">
                  <a:extLst>
                    <a:ext uri="{9D8B030D-6E8A-4147-A177-3AD203B41FA5}">
                      <a16:colId xmlns:a16="http://schemas.microsoft.com/office/drawing/2014/main" val="917466939"/>
                    </a:ext>
                  </a:extLst>
                </a:gridCol>
                <a:gridCol w="3225851">
                  <a:extLst>
                    <a:ext uri="{9D8B030D-6E8A-4147-A177-3AD203B41FA5}">
                      <a16:colId xmlns:a16="http://schemas.microsoft.com/office/drawing/2014/main" val="910807665"/>
                    </a:ext>
                  </a:extLst>
                </a:gridCol>
                <a:gridCol w="3225851">
                  <a:extLst>
                    <a:ext uri="{9D8B030D-6E8A-4147-A177-3AD203B41FA5}">
                      <a16:colId xmlns:a16="http://schemas.microsoft.com/office/drawing/2014/main" val="1985025521"/>
                    </a:ext>
                  </a:extLst>
                </a:gridCol>
              </a:tblGrid>
              <a:tr h="900000">
                <a:tc>
                  <a:txBody>
                    <a:bodyPr/>
                    <a:lstStyle/>
                    <a:p>
                      <a:pPr algn="ctr" fontAlgn="b"/>
                      <a:r>
                        <a:rPr lang="hu-HU" sz="3600" u="none" strike="noStrike" dirty="0">
                          <a:effectLst/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 </a:t>
                      </a:r>
                      <a:endParaRPr lang="hu-HU" sz="3600" b="0" i="0" u="none" strike="noStrike" dirty="0">
                        <a:solidFill>
                          <a:srgbClr val="000000"/>
                        </a:solidFill>
                        <a:effectLst/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3600" u="none" strike="noStrike" dirty="0">
                          <a:effectLst/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A</a:t>
                      </a:r>
                      <a:endParaRPr lang="hu-HU" sz="3600" b="0" i="0" u="none" strike="noStrike" dirty="0">
                        <a:solidFill>
                          <a:srgbClr val="000000"/>
                        </a:solidFill>
                        <a:effectLst/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3600" u="none" strike="noStrike" dirty="0">
                          <a:effectLst/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B</a:t>
                      </a:r>
                      <a:endParaRPr lang="hu-HU" sz="3600" b="0" i="0" u="none" strike="noStrike" dirty="0">
                        <a:solidFill>
                          <a:srgbClr val="000000"/>
                        </a:solidFill>
                        <a:effectLst/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3600" u="none" strike="noStrike" dirty="0">
                          <a:effectLst/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C</a:t>
                      </a:r>
                      <a:endParaRPr lang="hu-HU" sz="3600" b="0" i="0" u="none" strike="noStrike" dirty="0">
                        <a:solidFill>
                          <a:srgbClr val="000000"/>
                        </a:solidFill>
                        <a:effectLst/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5910222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pPr algn="ctr" fontAlgn="b"/>
                      <a:r>
                        <a:rPr lang="hu-HU" sz="3600" u="none" strike="noStrike" dirty="0">
                          <a:effectLst/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1.</a:t>
                      </a:r>
                      <a:endParaRPr lang="hu-HU" sz="3600" b="0" i="0" u="none" strike="noStrike" dirty="0">
                        <a:solidFill>
                          <a:srgbClr val="000000"/>
                        </a:solidFill>
                        <a:effectLst/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C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3600" u="none" strike="noStrike" dirty="0" err="1">
                          <a:effectLst/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RuntimeError</a:t>
                      </a:r>
                      <a:endParaRPr lang="hu-HU" sz="3600" b="0" i="0" u="none" strike="noStrike" dirty="0">
                        <a:solidFill>
                          <a:srgbClr val="000000"/>
                        </a:solidFill>
                        <a:effectLst/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C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3600" u="none" strike="noStrike" dirty="0" err="1">
                          <a:effectLst/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DreamTeam</a:t>
                      </a:r>
                      <a:endParaRPr lang="hu-HU" sz="3600" b="0" i="0" u="none" strike="noStrike" dirty="0">
                        <a:solidFill>
                          <a:srgbClr val="000000"/>
                        </a:solidFill>
                        <a:effectLst/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C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3600" u="none" strike="noStrike" dirty="0">
                          <a:effectLst/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Együtt6ók</a:t>
                      </a:r>
                      <a:endParaRPr lang="hu-HU" sz="3600" b="0" i="0" u="none" strike="noStrike" dirty="0">
                        <a:solidFill>
                          <a:srgbClr val="000000"/>
                        </a:solidFill>
                        <a:effectLst/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C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201593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pPr algn="ctr" fontAlgn="b"/>
                      <a:r>
                        <a:rPr lang="hu-HU" sz="3600" u="none" strike="noStrike" dirty="0">
                          <a:effectLst/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2.</a:t>
                      </a:r>
                      <a:endParaRPr lang="hu-HU" sz="3600" b="0" i="0" u="none" strike="noStrike" dirty="0">
                        <a:solidFill>
                          <a:srgbClr val="000000"/>
                        </a:solidFill>
                        <a:effectLst/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3600" u="none" strike="noStrike" dirty="0">
                          <a:effectLst/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R2D2</a:t>
                      </a:r>
                      <a:endParaRPr lang="hu-HU" sz="3600" b="0" i="0" u="none" strike="noStrike" dirty="0">
                        <a:solidFill>
                          <a:srgbClr val="000000"/>
                        </a:solidFill>
                        <a:effectLst/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3600" u="none" strike="noStrike" dirty="0" err="1">
                          <a:effectLst/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Mikrobi</a:t>
                      </a:r>
                      <a:endParaRPr lang="hu-HU" sz="3600" b="0" i="0" u="none" strike="noStrike" dirty="0">
                        <a:solidFill>
                          <a:srgbClr val="000000"/>
                        </a:solidFill>
                        <a:effectLst/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3600" u="none" strike="noStrike" dirty="0">
                          <a:effectLst/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Észvész</a:t>
                      </a:r>
                      <a:endParaRPr lang="hu-HU" sz="3600" b="0" i="0" u="none" strike="noStrike" dirty="0">
                        <a:solidFill>
                          <a:srgbClr val="000000"/>
                        </a:solidFill>
                        <a:effectLst/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7250577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pPr algn="ctr" fontAlgn="b"/>
                      <a:r>
                        <a:rPr lang="hu-HU" sz="3600" u="none" strike="noStrike" dirty="0">
                          <a:effectLst/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3.</a:t>
                      </a:r>
                      <a:endParaRPr lang="hu-HU" sz="3600" b="0" i="0" u="none" strike="noStrike" dirty="0">
                        <a:solidFill>
                          <a:srgbClr val="000000"/>
                        </a:solidFill>
                        <a:effectLst/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C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3600" u="none" strike="noStrike" dirty="0">
                          <a:effectLst/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Mázli</a:t>
                      </a:r>
                      <a:endParaRPr lang="hu-HU" sz="3600" b="0" i="0" u="none" strike="noStrike" dirty="0">
                        <a:solidFill>
                          <a:srgbClr val="000000"/>
                        </a:solidFill>
                        <a:effectLst/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C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3600" u="none" strike="noStrike" dirty="0" err="1">
                          <a:effectLst/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Optimus</a:t>
                      </a:r>
                      <a:endParaRPr lang="hu-HU" sz="3600" b="0" i="0" u="none" strike="noStrike" dirty="0">
                        <a:solidFill>
                          <a:srgbClr val="000000"/>
                        </a:solidFill>
                        <a:effectLst/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C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3600" u="none" strike="noStrike" dirty="0" err="1">
                          <a:effectLst/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LeGo</a:t>
                      </a:r>
                      <a:endParaRPr lang="hu-HU" sz="3600" b="0" i="0" u="none" strike="noStrike" dirty="0">
                        <a:solidFill>
                          <a:srgbClr val="000000"/>
                        </a:solidFill>
                        <a:effectLst/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C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64080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1077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-té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é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299</TotalTime>
  <Words>74</Words>
  <Application>Microsoft Office PowerPoint</Application>
  <PresentationFormat>Egyéni</PresentationFormat>
  <Paragraphs>30</Paragraphs>
  <Slides>5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5</vt:i4>
      </vt:variant>
    </vt:vector>
  </HeadingPairs>
  <TitlesOfParts>
    <vt:vector size="9" baseType="lpstr">
      <vt:lpstr>Arial</vt:lpstr>
      <vt:lpstr>Calibri</vt:lpstr>
      <vt:lpstr>Open Sans</vt:lpstr>
      <vt:lpstr>Office-téma</vt:lpstr>
      <vt:lpstr>Robotverseny iskolánkban</vt:lpstr>
      <vt:lpstr>Versenypálya a döntőn</vt:lpstr>
      <vt:lpstr>A döntőről</vt:lpstr>
      <vt:lpstr>Korosztályok</vt:lpstr>
      <vt:lpstr>Elődöntő eredményei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Robotverseny Iskolánkban</dc:title>
  <dc:creator>Holczer József</dc:creator>
  <cp:lastModifiedBy>Horváth Kinga</cp:lastModifiedBy>
  <cp:revision>16</cp:revision>
  <dcterms:created xsi:type="dcterms:W3CDTF">2022-08-21T17:30:34Z</dcterms:created>
  <dcterms:modified xsi:type="dcterms:W3CDTF">2022-10-22T20:16:48Z</dcterms:modified>
</cp:coreProperties>
</file>