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B3B3B3"/>
    <a:srgbClr val="FFFFFF"/>
    <a:srgbClr val="4D4D4D"/>
    <a:srgbClr val="838383"/>
    <a:srgbClr val="ACA97A"/>
    <a:srgbClr val="164589"/>
    <a:srgbClr val="131216"/>
    <a:srgbClr val="0F4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5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495D2-DA07-46E0-83D2-7983F0EB0CE7}" type="datetimeFigureOut">
              <a:rPr lang="hu-HU" smtClean="0"/>
              <a:t>2022. 05. 13.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39996-5D3B-45FA-9413-4F77D132EBD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608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E39996-5D3B-45FA-9413-4F77D132EBD9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5119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E39996-5D3B-45FA-9413-4F77D132EBD9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0472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E39996-5D3B-45FA-9413-4F77D132EBD9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4027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30A1839E-1AAC-4E30-91F8-4E1CF3037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09A7E-B8FF-4695-8DE9-7E33F10EB1CB}" type="datetimeFigureOut">
              <a:rPr lang="hu-HU" smtClean="0"/>
              <a:t>2022. 05. 13.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A278847-596D-490E-868F-DEA2E2ED1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6AB07CC-40C2-4F02-A652-43C53B06A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1A1A-6217-4C6C-94CC-8776339FE3F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7DC587C4-8DAF-4C48-A8D8-13C99B0AF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2700" y="1440"/>
            <a:ext cx="4394200" cy="1800000"/>
          </a:xfrm>
        </p:spPr>
        <p:txBody>
          <a:bodyPr>
            <a:noAutofit/>
          </a:bodyPr>
          <a:lstStyle>
            <a:lvl1pPr algn="ctr">
              <a:defRPr sz="4800" b="1"/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057126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0730E22-2068-4AD1-8A12-0E2A59319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2700" y="1440"/>
            <a:ext cx="4394200" cy="1800000"/>
          </a:xfrm>
        </p:spPr>
        <p:txBody>
          <a:bodyPr>
            <a:noAutofit/>
          </a:bodyPr>
          <a:lstStyle>
            <a:lvl1pPr algn="ctr">
              <a:defRPr sz="4800" b="1">
                <a:latin typeface="+mn-lt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15EA35D-2C53-4C5B-A134-F2003D8B3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2700" y="2088573"/>
            <a:ext cx="4394200" cy="4388427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541632A-B375-4B59-A9EE-83081374E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09A7E-B8FF-4695-8DE9-7E33F10EB1CB}" type="datetimeFigureOut">
              <a:rPr lang="hu-HU" smtClean="0"/>
              <a:t>2022. 05. 13.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B91FA42-A1D1-433D-BF05-EC6117F85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4DEF1BE-DECE-4D0B-94F0-FF4F0C332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1A1A-6217-4C6C-94CC-8776339FE3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558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A8F16-2748-49D0-B78D-E84CA90A3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B881D8AC-5728-4C28-8D5B-549BEB80C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09A7E-B8FF-4695-8DE9-7E33F10EB1CB}" type="datetimeFigureOut">
              <a:rPr lang="hu-HU" smtClean="0"/>
              <a:t>2022. 05. 13.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3D965B15-1B0C-4BDF-B164-44EC5D36C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DD3613F6-AE40-4A5D-BAF9-AC90FF24C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1A1A-6217-4C6C-94CC-8776339FE3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3352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539DA04E-BA72-4634-AC1E-622EA5F29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09A7E-B8FF-4695-8DE9-7E33F10EB1CB}" type="datetimeFigureOut">
              <a:rPr lang="hu-HU" smtClean="0"/>
              <a:t>2022. 05. 13.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559C2911-E4FC-41DB-91B0-3FDC31425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7D91AF4E-99BA-4CA3-AF32-38D8EBE32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1A1A-6217-4C6C-94CC-8776339FE3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177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2AEC237-9366-44AD-9FC3-E63FA1399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01A1A-6217-4C6C-94CC-8776339FE3F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1C2977B-00CA-411A-897E-F2BED993922E}"/>
              </a:ext>
            </a:extLst>
          </p:cNvPr>
          <p:cNvSpPr/>
          <p:nvPr userDrawn="1"/>
        </p:nvSpPr>
        <p:spPr>
          <a:xfrm>
            <a:off x="7512000" y="0"/>
            <a:ext cx="4680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51401A0C-0DC7-4A3F-9FE2-43566E79C6D2}"/>
              </a:ext>
            </a:extLst>
          </p:cNvPr>
          <p:cNvSpPr/>
          <p:nvPr userDrawn="1"/>
        </p:nvSpPr>
        <p:spPr>
          <a:xfrm>
            <a:off x="6792383" y="0"/>
            <a:ext cx="360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9FC59806-8C03-4ABD-926E-29054B281DD9}"/>
              </a:ext>
            </a:extLst>
          </p:cNvPr>
          <p:cNvSpPr/>
          <p:nvPr userDrawn="1"/>
        </p:nvSpPr>
        <p:spPr>
          <a:xfrm>
            <a:off x="7152219" y="0"/>
            <a:ext cx="360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" name="Cím helye 1">
            <a:extLst>
              <a:ext uri="{FF2B5EF4-FFF2-40B4-BE49-F238E27FC236}">
                <a16:creationId xmlns:a16="http://schemas.microsoft.com/office/drawing/2014/main" id="{404BF18D-E8C9-41B1-9A85-C58BA31D3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6344" y="0"/>
            <a:ext cx="4665656" cy="1704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AB86541-11B5-4B91-872C-5E9B80D5F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08156" y="2187574"/>
            <a:ext cx="451280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C953652-C0FF-428B-820B-C5A37A00FD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09A7E-B8FF-4695-8DE9-7E33F10EB1CB}" type="datetimeFigureOut">
              <a:rPr lang="hu-HU" smtClean="0"/>
              <a:t>2022. 05. 13.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E0E471C-6531-4BC6-B5D7-C3415D2804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094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ép 13">
            <a:extLst>
              <a:ext uri="{FF2B5EF4-FFF2-40B4-BE49-F238E27FC236}">
                <a16:creationId xmlns:a16="http://schemas.microsoft.com/office/drawing/2014/main" id="{F37CB9F6-0FF2-4184-AB0E-7F46B75B800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064" y="1433977"/>
            <a:ext cx="3600000" cy="3121859"/>
          </a:xfrm>
          <a:prstGeom prst="rect">
            <a:avLst/>
          </a:prstGeom>
        </p:spPr>
      </p:pic>
      <p:sp>
        <p:nvSpPr>
          <p:cNvPr id="27" name="Cím 26">
            <a:extLst>
              <a:ext uri="{FF2B5EF4-FFF2-40B4-BE49-F238E27FC236}">
                <a16:creationId xmlns:a16="http://schemas.microsoft.com/office/drawing/2014/main" id="{73C96D13-0624-4FC3-AC9C-34BE97164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2700" y="1440"/>
            <a:ext cx="4394200" cy="1800000"/>
          </a:xfrm>
        </p:spPr>
        <p:txBody>
          <a:bodyPr/>
          <a:lstStyle/>
          <a:p>
            <a:r>
              <a:rPr lang="hu-HU" dirty="0">
                <a:latin typeface="+mn-lt"/>
              </a:rPr>
              <a:t>Vizuális illúziók</a:t>
            </a:r>
          </a:p>
        </p:txBody>
      </p:sp>
    </p:spTree>
    <p:extLst>
      <p:ext uri="{BB962C8B-B14F-4D97-AF65-F5344CB8AC3E}">
        <p14:creationId xmlns:p14="http://schemas.microsoft.com/office/powerpoint/2010/main" val="163599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 19">
            <a:extLst>
              <a:ext uri="{FF2B5EF4-FFF2-40B4-BE49-F238E27FC236}">
                <a16:creationId xmlns:a16="http://schemas.microsoft.com/office/drawing/2014/main" id="{D2597F27-5C46-494A-914B-AAA093152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2700" y="1440"/>
            <a:ext cx="4394200" cy="1800000"/>
          </a:xfrm>
        </p:spPr>
        <p:txBody>
          <a:bodyPr>
            <a:normAutofit/>
          </a:bodyPr>
          <a:lstStyle/>
          <a:p>
            <a:r>
              <a:rPr lang="hu-HU" dirty="0"/>
              <a:t>Torzító illúziók</a:t>
            </a:r>
          </a:p>
        </p:txBody>
      </p:sp>
      <p:sp>
        <p:nvSpPr>
          <p:cNvPr id="62" name="Tartalom helye 61">
            <a:extLst>
              <a:ext uri="{FF2B5EF4-FFF2-40B4-BE49-F238E27FC236}">
                <a16:creationId xmlns:a16="http://schemas.microsoft.com/office/drawing/2014/main" id="{BAA514DE-E756-4530-A66E-054F3D6CA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2700" y="2088573"/>
            <a:ext cx="4394200" cy="4388427"/>
          </a:xfrm>
        </p:spPr>
        <p:txBody>
          <a:bodyPr/>
          <a:lstStyle/>
          <a:p>
            <a:r>
              <a:rPr lang="hu-HU" dirty="0"/>
              <a:t>A méret, a görbület vagy a hossz torzulásai jellemzik. Egy feltűnő példa a híres </a:t>
            </a:r>
            <a:r>
              <a:rPr lang="hu-HU" dirty="0" err="1"/>
              <a:t>Müller</a:t>
            </a:r>
            <a:r>
              <a:rPr lang="hu-HU" dirty="0" err="1">
                <a:sym typeface="Symbol" panose="05050102010706020507" pitchFamily="18" charset="2"/>
              </a:rPr>
              <a:t></a:t>
            </a:r>
            <a:r>
              <a:rPr lang="hu-HU" dirty="0" err="1"/>
              <a:t>Lyer-illúzió</a:t>
            </a:r>
            <a:r>
              <a:rPr lang="hu-HU" dirty="0"/>
              <a:t>.</a:t>
            </a:r>
          </a:p>
          <a:p>
            <a:endParaRPr lang="hu-HU" dirty="0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87C990C7-39CD-40B2-AD44-A81EC34EE132}"/>
              </a:ext>
            </a:extLst>
          </p:cNvPr>
          <p:cNvSpPr txBox="1"/>
          <p:nvPr/>
        </p:nvSpPr>
        <p:spPr>
          <a:xfrm>
            <a:off x="-368300" y="3403600"/>
            <a:ext cx="74382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u-HU" sz="4000" b="1" dirty="0"/>
              <a:t>Melyik állítás az igaz?</a:t>
            </a:r>
          </a:p>
        </p:txBody>
      </p:sp>
      <p:grpSp>
        <p:nvGrpSpPr>
          <p:cNvPr id="47" name="Csoportba foglalás 46">
            <a:extLst>
              <a:ext uri="{FF2B5EF4-FFF2-40B4-BE49-F238E27FC236}">
                <a16:creationId xmlns:a16="http://schemas.microsoft.com/office/drawing/2014/main" id="{EFF6728E-32D0-4861-A59B-814D38D1CF04}"/>
              </a:ext>
            </a:extLst>
          </p:cNvPr>
          <p:cNvGrpSpPr/>
          <p:nvPr/>
        </p:nvGrpSpPr>
        <p:grpSpPr>
          <a:xfrm>
            <a:off x="1094757" y="1898007"/>
            <a:ext cx="4245077" cy="652058"/>
            <a:chOff x="1590057" y="2539384"/>
            <a:chExt cx="4245077" cy="652058"/>
          </a:xfrm>
        </p:grpSpPr>
        <p:grpSp>
          <p:nvGrpSpPr>
            <p:cNvPr id="32" name="Csoportba foglalás 31">
              <a:extLst>
                <a:ext uri="{FF2B5EF4-FFF2-40B4-BE49-F238E27FC236}">
                  <a16:creationId xmlns:a16="http://schemas.microsoft.com/office/drawing/2014/main" id="{DD124CA6-94EB-442C-B47A-E8154566E922}"/>
                </a:ext>
              </a:extLst>
            </p:cNvPr>
            <p:cNvGrpSpPr/>
            <p:nvPr/>
          </p:nvGrpSpPr>
          <p:grpSpPr>
            <a:xfrm flipH="1">
              <a:off x="1590057" y="2542241"/>
              <a:ext cx="346509" cy="649201"/>
              <a:chOff x="1504796" y="3447135"/>
              <a:chExt cx="346509" cy="649201"/>
            </a:xfrm>
          </p:grpSpPr>
          <p:cxnSp>
            <p:nvCxnSpPr>
              <p:cNvPr id="33" name="Egyenes összekötő 32">
                <a:extLst>
                  <a:ext uri="{FF2B5EF4-FFF2-40B4-BE49-F238E27FC236}">
                    <a16:creationId xmlns:a16="http://schemas.microsoft.com/office/drawing/2014/main" id="{0BEA032D-3305-4E1B-80E9-B1E971450853}"/>
                  </a:ext>
                </a:extLst>
              </p:cNvPr>
              <p:cNvCxnSpPr/>
              <p:nvPr/>
            </p:nvCxnSpPr>
            <p:spPr>
              <a:xfrm flipH="1">
                <a:off x="1504796" y="3447135"/>
                <a:ext cx="341746" cy="341746"/>
              </a:xfrm>
              <a:prstGeom prst="line">
                <a:avLst/>
              </a:prstGeom>
              <a:ln w="571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Egyenes összekötő 33">
                <a:extLst>
                  <a:ext uri="{FF2B5EF4-FFF2-40B4-BE49-F238E27FC236}">
                    <a16:creationId xmlns:a16="http://schemas.microsoft.com/office/drawing/2014/main" id="{426F14F1-FBB6-4760-84D0-A332C78ABC2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09559" y="3754590"/>
                <a:ext cx="341746" cy="341746"/>
              </a:xfrm>
              <a:prstGeom prst="line">
                <a:avLst/>
              </a:prstGeom>
              <a:ln w="571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Csoportba foglalás 15">
              <a:extLst>
                <a:ext uri="{FF2B5EF4-FFF2-40B4-BE49-F238E27FC236}">
                  <a16:creationId xmlns:a16="http://schemas.microsoft.com/office/drawing/2014/main" id="{472D820C-4964-4C97-8555-CEB3EECC5154}"/>
                </a:ext>
              </a:extLst>
            </p:cNvPr>
            <p:cNvGrpSpPr/>
            <p:nvPr/>
          </p:nvGrpSpPr>
          <p:grpSpPr>
            <a:xfrm>
              <a:off x="5493387" y="2539384"/>
              <a:ext cx="341747" cy="646820"/>
              <a:chOff x="1509560" y="3449516"/>
              <a:chExt cx="341747" cy="646820"/>
            </a:xfrm>
          </p:grpSpPr>
          <p:cxnSp>
            <p:nvCxnSpPr>
              <p:cNvPr id="8" name="Egyenes összekötő 7">
                <a:extLst>
                  <a:ext uri="{FF2B5EF4-FFF2-40B4-BE49-F238E27FC236}">
                    <a16:creationId xmlns:a16="http://schemas.microsoft.com/office/drawing/2014/main" id="{91B85F62-B603-42C8-8A02-2204F91E2CB6}"/>
                  </a:ext>
                </a:extLst>
              </p:cNvPr>
              <p:cNvCxnSpPr/>
              <p:nvPr/>
            </p:nvCxnSpPr>
            <p:spPr>
              <a:xfrm flipH="1">
                <a:off x="1509560" y="3449516"/>
                <a:ext cx="341746" cy="341746"/>
              </a:xfrm>
              <a:prstGeom prst="line">
                <a:avLst/>
              </a:prstGeom>
              <a:ln w="571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Egyenes összekötő 23">
                <a:extLst>
                  <a:ext uri="{FF2B5EF4-FFF2-40B4-BE49-F238E27FC236}">
                    <a16:creationId xmlns:a16="http://schemas.microsoft.com/office/drawing/2014/main" id="{76DBBDC1-3643-4FF7-80A1-489CD4BE03F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09561" y="3754590"/>
                <a:ext cx="341746" cy="341746"/>
              </a:xfrm>
              <a:prstGeom prst="line">
                <a:avLst/>
              </a:prstGeom>
              <a:ln w="571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Egyenes összekötő 16">
              <a:extLst>
                <a:ext uri="{FF2B5EF4-FFF2-40B4-BE49-F238E27FC236}">
                  <a16:creationId xmlns:a16="http://schemas.microsoft.com/office/drawing/2014/main" id="{13B15A87-1788-456D-A132-80C8F62DCDC3}"/>
                </a:ext>
              </a:extLst>
            </p:cNvPr>
            <p:cNvCxnSpPr>
              <a:cxnSpLocks/>
            </p:cNvCxnSpPr>
            <p:nvPr/>
          </p:nvCxnSpPr>
          <p:spPr>
            <a:xfrm>
              <a:off x="1909576" y="2859698"/>
              <a:ext cx="3600000" cy="0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Csoportba foglalás 45">
            <a:extLst>
              <a:ext uri="{FF2B5EF4-FFF2-40B4-BE49-F238E27FC236}">
                <a16:creationId xmlns:a16="http://schemas.microsoft.com/office/drawing/2014/main" id="{D14974F0-D235-4815-B005-74BF3808BBA3}"/>
              </a:ext>
            </a:extLst>
          </p:cNvPr>
          <p:cNvGrpSpPr/>
          <p:nvPr/>
        </p:nvGrpSpPr>
        <p:grpSpPr>
          <a:xfrm>
            <a:off x="1411671" y="924185"/>
            <a:ext cx="3600000" cy="659700"/>
            <a:chOff x="1945291" y="1556263"/>
            <a:chExt cx="3600000" cy="659700"/>
          </a:xfrm>
        </p:grpSpPr>
        <p:grpSp>
          <p:nvGrpSpPr>
            <p:cNvPr id="29" name="Csoportba foglalás 28">
              <a:extLst>
                <a:ext uri="{FF2B5EF4-FFF2-40B4-BE49-F238E27FC236}">
                  <a16:creationId xmlns:a16="http://schemas.microsoft.com/office/drawing/2014/main" id="{490B81CE-B29F-46FB-A432-866C6D99E5C3}"/>
                </a:ext>
              </a:extLst>
            </p:cNvPr>
            <p:cNvGrpSpPr/>
            <p:nvPr/>
          </p:nvGrpSpPr>
          <p:grpSpPr>
            <a:xfrm flipH="1">
              <a:off x="5180525" y="1562000"/>
              <a:ext cx="346509" cy="653963"/>
              <a:chOff x="1514322" y="3442373"/>
              <a:chExt cx="346509" cy="653963"/>
            </a:xfrm>
          </p:grpSpPr>
          <p:cxnSp>
            <p:nvCxnSpPr>
              <p:cNvPr id="30" name="Egyenes összekötő 29">
                <a:extLst>
                  <a:ext uri="{FF2B5EF4-FFF2-40B4-BE49-F238E27FC236}">
                    <a16:creationId xmlns:a16="http://schemas.microsoft.com/office/drawing/2014/main" id="{E549275A-24FE-49C7-97D6-43008190AFD8}"/>
                  </a:ext>
                </a:extLst>
              </p:cNvPr>
              <p:cNvCxnSpPr/>
              <p:nvPr/>
            </p:nvCxnSpPr>
            <p:spPr>
              <a:xfrm flipH="1">
                <a:off x="1514322" y="3442373"/>
                <a:ext cx="341746" cy="341746"/>
              </a:xfrm>
              <a:prstGeom prst="line">
                <a:avLst/>
              </a:prstGeom>
              <a:ln w="571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Egyenes összekötő 30">
                <a:extLst>
                  <a:ext uri="{FF2B5EF4-FFF2-40B4-BE49-F238E27FC236}">
                    <a16:creationId xmlns:a16="http://schemas.microsoft.com/office/drawing/2014/main" id="{1CDF4A26-13B9-4D65-9A31-5FA8844CB90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19085" y="3754590"/>
                <a:ext cx="341746" cy="341746"/>
              </a:xfrm>
              <a:prstGeom prst="line">
                <a:avLst/>
              </a:prstGeom>
              <a:ln w="571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Egyenes összekötő 5">
              <a:extLst>
                <a:ext uri="{FF2B5EF4-FFF2-40B4-BE49-F238E27FC236}">
                  <a16:creationId xmlns:a16="http://schemas.microsoft.com/office/drawing/2014/main" id="{5DBA0883-CE1B-4697-9C24-B11B991B800F}"/>
                </a:ext>
              </a:extLst>
            </p:cNvPr>
            <p:cNvCxnSpPr>
              <a:cxnSpLocks/>
            </p:cNvCxnSpPr>
            <p:nvPr/>
          </p:nvCxnSpPr>
          <p:spPr>
            <a:xfrm>
              <a:off x="1945291" y="1884219"/>
              <a:ext cx="3600000" cy="0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Csoportba foglalás 42">
              <a:extLst>
                <a:ext uri="{FF2B5EF4-FFF2-40B4-BE49-F238E27FC236}">
                  <a16:creationId xmlns:a16="http://schemas.microsoft.com/office/drawing/2014/main" id="{1F9710A1-ABAC-4938-8421-5A19D0092D5A}"/>
                </a:ext>
              </a:extLst>
            </p:cNvPr>
            <p:cNvGrpSpPr/>
            <p:nvPr/>
          </p:nvGrpSpPr>
          <p:grpSpPr>
            <a:xfrm>
              <a:off x="1966141" y="1556263"/>
              <a:ext cx="346507" cy="653963"/>
              <a:chOff x="1631005" y="3442373"/>
              <a:chExt cx="346507" cy="653963"/>
            </a:xfrm>
          </p:grpSpPr>
          <p:cxnSp>
            <p:nvCxnSpPr>
              <p:cNvPr id="44" name="Egyenes összekötő 43">
                <a:extLst>
                  <a:ext uri="{FF2B5EF4-FFF2-40B4-BE49-F238E27FC236}">
                    <a16:creationId xmlns:a16="http://schemas.microsoft.com/office/drawing/2014/main" id="{16F2AF78-3B77-41B5-AD89-8A809F38DD6F}"/>
                  </a:ext>
                </a:extLst>
              </p:cNvPr>
              <p:cNvCxnSpPr/>
              <p:nvPr/>
            </p:nvCxnSpPr>
            <p:spPr>
              <a:xfrm flipH="1">
                <a:off x="1635766" y="3442373"/>
                <a:ext cx="341746" cy="341746"/>
              </a:xfrm>
              <a:prstGeom prst="line">
                <a:avLst/>
              </a:prstGeom>
              <a:ln w="571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Egyenes összekötő 44">
                <a:extLst>
                  <a:ext uri="{FF2B5EF4-FFF2-40B4-BE49-F238E27FC236}">
                    <a16:creationId xmlns:a16="http://schemas.microsoft.com/office/drawing/2014/main" id="{A760402C-B9EF-47C6-AA6D-8DA9EB2205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631005" y="3754590"/>
                <a:ext cx="341746" cy="341746"/>
              </a:xfrm>
              <a:prstGeom prst="line">
                <a:avLst/>
              </a:prstGeom>
              <a:ln w="571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Szövegdoboz 47">
            <a:extLst>
              <a:ext uri="{FF2B5EF4-FFF2-40B4-BE49-F238E27FC236}">
                <a16:creationId xmlns:a16="http://schemas.microsoft.com/office/drawing/2014/main" id="{895B8DE1-51AA-49DF-B86F-9B2633706D6E}"/>
              </a:ext>
            </a:extLst>
          </p:cNvPr>
          <p:cNvSpPr txBox="1"/>
          <p:nvPr/>
        </p:nvSpPr>
        <p:spPr>
          <a:xfrm>
            <a:off x="1002945" y="4180753"/>
            <a:ext cx="6765103" cy="223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hu-HU" sz="3200" dirty="0"/>
              <a:t> A felső szakasz a hosszabb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hu-HU" sz="3200" dirty="0"/>
              <a:t> Az alsó szakasz a hosszabb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hu-HU" sz="3200" dirty="0"/>
              <a:t> Mindkét szakasz ugyanakkora</a:t>
            </a:r>
          </a:p>
        </p:txBody>
      </p:sp>
      <p:grpSp>
        <p:nvGrpSpPr>
          <p:cNvPr id="55" name="Csoportba foglalás 54">
            <a:extLst>
              <a:ext uri="{FF2B5EF4-FFF2-40B4-BE49-F238E27FC236}">
                <a16:creationId xmlns:a16="http://schemas.microsoft.com/office/drawing/2014/main" id="{187376A3-068F-4F63-931E-E4B3603B5C49}"/>
              </a:ext>
            </a:extLst>
          </p:cNvPr>
          <p:cNvGrpSpPr/>
          <p:nvPr/>
        </p:nvGrpSpPr>
        <p:grpSpPr>
          <a:xfrm>
            <a:off x="1421052" y="416218"/>
            <a:ext cx="3583743" cy="2898742"/>
            <a:chOff x="1894672" y="1036629"/>
            <a:chExt cx="3583743" cy="2898742"/>
          </a:xfrm>
        </p:grpSpPr>
        <p:cxnSp>
          <p:nvCxnSpPr>
            <p:cNvPr id="56" name="Egyenes összekötő 55">
              <a:extLst>
                <a:ext uri="{FF2B5EF4-FFF2-40B4-BE49-F238E27FC236}">
                  <a16:creationId xmlns:a16="http://schemas.microsoft.com/office/drawing/2014/main" id="{9B7F0E0B-E302-46A4-B6FE-5BB0562AF309}"/>
                </a:ext>
              </a:extLst>
            </p:cNvPr>
            <p:cNvCxnSpPr>
              <a:cxnSpLocks/>
            </p:cNvCxnSpPr>
            <p:nvPr/>
          </p:nvCxnSpPr>
          <p:spPr>
            <a:xfrm>
              <a:off x="1894672" y="1036629"/>
              <a:ext cx="9526" cy="2898742"/>
            </a:xfrm>
            <a:prstGeom prst="line">
              <a:avLst/>
            </a:prstGeom>
            <a:ln w="28575">
              <a:solidFill>
                <a:srgbClr val="80808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Egyenes összekötő 56">
              <a:extLst>
                <a:ext uri="{FF2B5EF4-FFF2-40B4-BE49-F238E27FC236}">
                  <a16:creationId xmlns:a16="http://schemas.microsoft.com/office/drawing/2014/main" id="{0DF23903-D360-43E6-82B0-D6470F12E1D0}"/>
                </a:ext>
              </a:extLst>
            </p:cNvPr>
            <p:cNvCxnSpPr>
              <a:cxnSpLocks/>
            </p:cNvCxnSpPr>
            <p:nvPr/>
          </p:nvCxnSpPr>
          <p:spPr>
            <a:xfrm>
              <a:off x="5468889" y="1036629"/>
              <a:ext cx="9526" cy="2898742"/>
            </a:xfrm>
            <a:prstGeom prst="line">
              <a:avLst/>
            </a:prstGeom>
            <a:ln w="28575">
              <a:solidFill>
                <a:srgbClr val="80808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Nyíl: balra mutató 53">
            <a:extLst>
              <a:ext uri="{FF2B5EF4-FFF2-40B4-BE49-F238E27FC236}">
                <a16:creationId xmlns:a16="http://schemas.microsoft.com/office/drawing/2014/main" id="{86B82C87-47BB-4FC5-93C2-118E3DA7EE1B}"/>
              </a:ext>
            </a:extLst>
          </p:cNvPr>
          <p:cNvSpPr/>
          <p:nvPr/>
        </p:nvSpPr>
        <p:spPr>
          <a:xfrm flipH="1">
            <a:off x="127785" y="5881626"/>
            <a:ext cx="712801" cy="502120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610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EF85DC17-5114-41CB-B55A-27B75BBE20E5}"/>
              </a:ext>
            </a:extLst>
          </p:cNvPr>
          <p:cNvGrpSpPr/>
          <p:nvPr/>
        </p:nvGrpSpPr>
        <p:grpSpPr>
          <a:xfrm>
            <a:off x="2096502" y="468411"/>
            <a:ext cx="1859774" cy="2154208"/>
            <a:chOff x="2041082" y="273831"/>
            <a:chExt cx="1859774" cy="2154208"/>
          </a:xfrm>
        </p:grpSpPr>
        <p:cxnSp>
          <p:nvCxnSpPr>
            <p:cNvPr id="13" name="Egyenes összekötő 12">
              <a:extLst>
                <a:ext uri="{FF2B5EF4-FFF2-40B4-BE49-F238E27FC236}">
                  <a16:creationId xmlns:a16="http://schemas.microsoft.com/office/drawing/2014/main" id="{E54B4FE0-EEDF-4F30-9D46-EC6567E9D830}"/>
                </a:ext>
              </a:extLst>
            </p:cNvPr>
            <p:cNvCxnSpPr/>
            <p:nvPr/>
          </p:nvCxnSpPr>
          <p:spPr>
            <a:xfrm>
              <a:off x="3251201" y="1542473"/>
              <a:ext cx="92017" cy="885566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Csoportba foglalás 5">
              <a:extLst>
                <a:ext uri="{FF2B5EF4-FFF2-40B4-BE49-F238E27FC236}">
                  <a16:creationId xmlns:a16="http://schemas.microsoft.com/office/drawing/2014/main" id="{9B0C61AE-EB4B-46DA-973E-8F5DA9C86198}"/>
                </a:ext>
              </a:extLst>
            </p:cNvPr>
            <p:cNvGrpSpPr/>
            <p:nvPr/>
          </p:nvGrpSpPr>
          <p:grpSpPr>
            <a:xfrm rot="247611">
              <a:off x="2041082" y="273831"/>
              <a:ext cx="1859774" cy="1783148"/>
              <a:chOff x="2133446" y="181470"/>
              <a:chExt cx="1859774" cy="1783148"/>
            </a:xfrm>
          </p:grpSpPr>
          <p:sp>
            <p:nvSpPr>
              <p:cNvPr id="7" name="Ellipszis 6">
                <a:extLst>
                  <a:ext uri="{FF2B5EF4-FFF2-40B4-BE49-F238E27FC236}">
                    <a16:creationId xmlns:a16="http://schemas.microsoft.com/office/drawing/2014/main" id="{7F63DEE7-EBE4-4524-A557-B357168E0479}"/>
                  </a:ext>
                </a:extLst>
              </p:cNvPr>
              <p:cNvSpPr/>
              <p:nvPr/>
            </p:nvSpPr>
            <p:spPr>
              <a:xfrm rot="628695">
                <a:off x="2777023" y="181470"/>
                <a:ext cx="766271" cy="766271"/>
              </a:xfrm>
              <a:prstGeom prst="ellipse">
                <a:avLst/>
              </a:prstGeom>
              <a:solidFill>
                <a:srgbClr val="FFC000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" name="Ellipszis 7">
                <a:extLst>
                  <a:ext uri="{FF2B5EF4-FFF2-40B4-BE49-F238E27FC236}">
                    <a16:creationId xmlns:a16="http://schemas.microsoft.com/office/drawing/2014/main" id="{8D0EA816-F9AF-4EF8-850E-5652EEB4EBC1}"/>
                  </a:ext>
                </a:extLst>
              </p:cNvPr>
              <p:cNvSpPr/>
              <p:nvPr/>
            </p:nvSpPr>
            <p:spPr>
              <a:xfrm rot="628695">
                <a:off x="2133446" y="614012"/>
                <a:ext cx="766271" cy="766271"/>
              </a:xfrm>
              <a:prstGeom prst="ellipse">
                <a:avLst/>
              </a:prstGeom>
              <a:solidFill>
                <a:srgbClr val="FFC000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 dirty="0"/>
              </a:p>
            </p:txBody>
          </p:sp>
          <p:sp>
            <p:nvSpPr>
              <p:cNvPr id="10" name="Ellipszis 9">
                <a:extLst>
                  <a:ext uri="{FF2B5EF4-FFF2-40B4-BE49-F238E27FC236}">
                    <a16:creationId xmlns:a16="http://schemas.microsoft.com/office/drawing/2014/main" id="{46E4229E-17A6-4969-B666-2298AF8AAB03}"/>
                  </a:ext>
                </a:extLst>
              </p:cNvPr>
              <p:cNvSpPr/>
              <p:nvPr/>
            </p:nvSpPr>
            <p:spPr>
              <a:xfrm rot="628695">
                <a:off x="2588955" y="1198347"/>
                <a:ext cx="766271" cy="766271"/>
              </a:xfrm>
              <a:prstGeom prst="ellipse">
                <a:avLst/>
              </a:prstGeom>
              <a:solidFill>
                <a:srgbClr val="FFC000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" name="Ellipszis 10">
                <a:extLst>
                  <a:ext uri="{FF2B5EF4-FFF2-40B4-BE49-F238E27FC236}">
                    <a16:creationId xmlns:a16="http://schemas.microsoft.com/office/drawing/2014/main" id="{DD5EBEFF-108E-405E-8F2E-8F80EB943765}"/>
                  </a:ext>
                </a:extLst>
              </p:cNvPr>
              <p:cNvSpPr/>
              <p:nvPr/>
            </p:nvSpPr>
            <p:spPr>
              <a:xfrm rot="628695">
                <a:off x="3226949" y="795997"/>
                <a:ext cx="766271" cy="766271"/>
              </a:xfrm>
              <a:prstGeom prst="ellipse">
                <a:avLst/>
              </a:prstGeom>
              <a:solidFill>
                <a:srgbClr val="FFC000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" name="Ellipszis 1">
                <a:extLst>
                  <a:ext uri="{FF2B5EF4-FFF2-40B4-BE49-F238E27FC236}">
                    <a16:creationId xmlns:a16="http://schemas.microsoft.com/office/drawing/2014/main" id="{CC5910B6-99FF-416F-B720-35426A860DF3}"/>
                  </a:ext>
                </a:extLst>
              </p:cNvPr>
              <p:cNvSpPr/>
              <p:nvPr/>
            </p:nvSpPr>
            <p:spPr>
              <a:xfrm rot="628695">
                <a:off x="2805970" y="793555"/>
                <a:ext cx="565813" cy="565813"/>
              </a:xfrm>
              <a:prstGeom prst="ellipse">
                <a:avLst/>
              </a:prstGeom>
              <a:solidFill>
                <a:srgbClr val="FFFF00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sp>
        <p:nvSpPr>
          <p:cNvPr id="4" name="Cím 3">
            <a:extLst>
              <a:ext uri="{FF2B5EF4-FFF2-40B4-BE49-F238E27FC236}">
                <a16:creationId xmlns:a16="http://schemas.microsoft.com/office/drawing/2014/main" id="{25A0B239-1512-47F0-A701-FAD659C0C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2700" y="1440"/>
            <a:ext cx="4394200" cy="1800000"/>
          </a:xfrm>
        </p:spPr>
        <p:txBody>
          <a:bodyPr>
            <a:normAutofit/>
          </a:bodyPr>
          <a:lstStyle/>
          <a:p>
            <a:r>
              <a:rPr lang="hu-HU" dirty="0"/>
              <a:t>Kettős jelentésű illúziók</a:t>
            </a:r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8F4AF95A-2306-4522-82F8-61AD2FF89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2700" y="2088573"/>
            <a:ext cx="4394200" cy="4388427"/>
          </a:xfrm>
        </p:spPr>
        <p:txBody>
          <a:bodyPr/>
          <a:lstStyle/>
          <a:p>
            <a:r>
              <a:rPr lang="hu-HU" dirty="0"/>
              <a:t>Olyan képek vagy tárgyak, melyek egy perceptuális „kapcsolót” váltanak ki az alternatív értelmezések között.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F4E647F7-3950-488F-8550-02187E8E4B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489" y="2428814"/>
            <a:ext cx="1664437" cy="3960000"/>
          </a:xfrm>
          <a:prstGeom prst="rect">
            <a:avLst/>
          </a:prstGeom>
        </p:spPr>
      </p:pic>
      <p:pic>
        <p:nvPicPr>
          <p:cNvPr id="39" name="Kép 38">
            <a:extLst>
              <a:ext uri="{FF2B5EF4-FFF2-40B4-BE49-F238E27FC236}">
                <a16:creationId xmlns:a16="http://schemas.microsoft.com/office/drawing/2014/main" id="{841806ED-B3C4-4FE8-8E91-365A482756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70926" y="2429589"/>
            <a:ext cx="1664437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58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Szélesvásznú</PresentationFormat>
  <Paragraphs>12</Paragraphs>
  <Slides>3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7" baseType="lpstr">
      <vt:lpstr>Arial</vt:lpstr>
      <vt:lpstr>Calibri</vt:lpstr>
      <vt:lpstr>Symbol</vt:lpstr>
      <vt:lpstr>Office-téma</vt:lpstr>
      <vt:lpstr>Vizuális illúziók</vt:lpstr>
      <vt:lpstr>Torzító illúziók</vt:lpstr>
      <vt:lpstr>Kettős jelentésű illúziók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2022-05-13T11:52:14Z</dcterms:created>
  <dcterms:modified xsi:type="dcterms:W3CDTF">2022-05-13T11:52:19Z</dcterms:modified>
</cp:coreProperties>
</file>